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9" r:id="rId1"/>
  </p:sldMasterIdLst>
  <p:notesMasterIdLst>
    <p:notesMasterId r:id="rId24"/>
  </p:notesMasterIdLst>
  <p:sldIdLst>
    <p:sldId id="256" r:id="rId2"/>
    <p:sldId id="257" r:id="rId3"/>
    <p:sldId id="258" r:id="rId4"/>
    <p:sldId id="264" r:id="rId5"/>
    <p:sldId id="270" r:id="rId6"/>
    <p:sldId id="271" r:id="rId7"/>
    <p:sldId id="272" r:id="rId8"/>
    <p:sldId id="282" r:id="rId9"/>
    <p:sldId id="279" r:id="rId10"/>
    <p:sldId id="259" r:id="rId11"/>
    <p:sldId id="260" r:id="rId12"/>
    <p:sldId id="261" r:id="rId13"/>
    <p:sldId id="262" r:id="rId14"/>
    <p:sldId id="284" r:id="rId15"/>
    <p:sldId id="273" r:id="rId16"/>
    <p:sldId id="274" r:id="rId17"/>
    <p:sldId id="275" r:id="rId18"/>
    <p:sldId id="276" r:id="rId19"/>
    <p:sldId id="277" r:id="rId20"/>
    <p:sldId id="286" r:id="rId21"/>
    <p:sldId id="269" r:id="rId22"/>
    <p:sldId id="283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K Grotesk Bold" panose="020B0604020202020204" charset="0"/>
      <p:bold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Bold" panose="020B0806030504020204" charset="0"/>
      <p:regular r:id="rId34"/>
      <p:bold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  <p:embeddedFont>
      <p:font typeface="Wingdings 3" panose="05040102010807070707" pitchFamily="18" charset="2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8080A-921B-E396-2DCB-423BB150F5EE}" v="27" dt="2023-11-20T20:15:52.619"/>
    <p1510:client id="{617CC4CA-BF71-5C92-265B-159A6885F8E1}" v="552" dt="2023-11-20T17:01:36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22" autoAdjust="0"/>
  </p:normalViewPr>
  <p:slideViewPr>
    <p:cSldViewPr>
      <p:cViewPr varScale="1">
        <p:scale>
          <a:sx n="45" d="100"/>
          <a:sy n="45" d="100"/>
        </p:scale>
        <p:origin x="84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B2B00-4C1F-4BEE-8741-18F349DD56D2}" type="datetimeFigureOut">
              <a:rPr lang="es-AR" smtClean="0"/>
              <a:t>20/11/2023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7B145-DC91-45B7-A635-FDEDE3B021E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5847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7B145-DC91-45B7-A635-FDEDE3B021E0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075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7B145-DC91-45B7-A635-FDEDE3B021E0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812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7B145-DC91-45B7-A635-FDEDE3B021E0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918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7B145-DC91-45B7-A635-FDEDE3B021E0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5118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7B145-DC91-45B7-A635-FDEDE3B021E0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4710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7B145-DC91-45B7-A635-FDEDE3B021E0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966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7B145-DC91-45B7-A635-FDEDE3B021E0}" type="slidenum">
              <a:rPr lang="es-AR" smtClean="0"/>
              <a:t>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264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74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7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43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41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0319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3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4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1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6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5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04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1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4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gif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3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39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5.gif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5.gif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gif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gif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7.svg"/><Relationship Id="rId7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gif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09800" y="-382859"/>
            <a:ext cx="26051018" cy="8229600"/>
          </a:xfrm>
          <a:prstGeom prst="rect">
            <a:avLst/>
          </a:prstGeom>
          <a:solidFill>
            <a:srgbClr val="2600B1"/>
          </a:solidFill>
        </p:spPr>
      </p:sp>
      <p:sp>
        <p:nvSpPr>
          <p:cNvPr id="4" name="Freeform 4"/>
          <p:cNvSpPr/>
          <p:nvPr/>
        </p:nvSpPr>
        <p:spPr>
          <a:xfrm>
            <a:off x="1580965" y="220618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9600" y="1568748"/>
            <a:ext cx="10968270" cy="5706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10953" spc="-273" dirty="0" err="1">
                <a:solidFill>
                  <a:srgbClr val="FFFFFF"/>
                </a:solidFill>
                <a:latin typeface="HK Grotesk Bold"/>
              </a:rPr>
              <a:t>Comunicaciones</a:t>
            </a:r>
            <a:endParaRPr lang="en-US" sz="10953" spc="-273" dirty="0">
              <a:solidFill>
                <a:srgbClr val="FFFFFF"/>
              </a:solidFill>
              <a:latin typeface="HK Grotesk Bold"/>
            </a:endParaRPr>
          </a:p>
          <a:p>
            <a:pPr algn="ctr">
              <a:lnSpc>
                <a:spcPts val="8872"/>
              </a:lnSpc>
            </a:pPr>
            <a:r>
              <a:rPr lang="en-US" sz="10953" spc="-273" dirty="0">
                <a:solidFill>
                  <a:srgbClr val="FFFFFF"/>
                </a:solidFill>
                <a:latin typeface="HK Grotesk Bold"/>
              </a:rPr>
              <a:t>&amp;</a:t>
            </a:r>
          </a:p>
          <a:p>
            <a:pPr marL="0" lvl="0" indent="0" algn="ctr">
              <a:lnSpc>
                <a:spcPts val="8872"/>
              </a:lnSpc>
              <a:spcBef>
                <a:spcPct val="0"/>
              </a:spcBef>
            </a:pPr>
            <a:r>
              <a:rPr lang="en-US" sz="10953" spc="-273" dirty="0" err="1">
                <a:solidFill>
                  <a:srgbClr val="FFFFFF"/>
                </a:solidFill>
                <a:latin typeface="HK Grotesk Bold"/>
              </a:rPr>
              <a:t>Redes</a:t>
            </a:r>
            <a:endParaRPr lang="en-US" sz="10953" spc="-273" dirty="0">
              <a:solidFill>
                <a:srgbClr val="FFFFFF"/>
              </a:solidFill>
              <a:latin typeface="HK Grotesk Bold"/>
            </a:endParaRPr>
          </a:p>
          <a:p>
            <a:pPr marL="0" lvl="0" indent="0" algn="ctr">
              <a:lnSpc>
                <a:spcPts val="8872"/>
              </a:lnSpc>
              <a:spcBef>
                <a:spcPct val="0"/>
              </a:spcBef>
            </a:pPr>
            <a:endParaRPr lang="en-US" sz="10953" spc="-273" dirty="0">
              <a:solidFill>
                <a:srgbClr val="FFFFFF"/>
              </a:solidFill>
              <a:latin typeface="HK Grotesk Bold"/>
            </a:endParaRPr>
          </a:p>
          <a:p>
            <a:pPr marL="0" lvl="0" indent="0" algn="ctr">
              <a:lnSpc>
                <a:spcPts val="8872"/>
              </a:lnSpc>
              <a:spcBef>
                <a:spcPct val="0"/>
              </a:spcBef>
            </a:pPr>
            <a:r>
              <a:rPr lang="en-US" sz="10953" spc="-273" dirty="0">
                <a:solidFill>
                  <a:srgbClr val="FFFFFF"/>
                </a:solidFill>
                <a:latin typeface="HK Grotesk Bold"/>
              </a:rPr>
              <a:t>2023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3684326" y="97155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Caso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practico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105" y="1562100"/>
            <a:ext cx="6172200" cy="6172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-20782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" y="29639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042623" y="1147494"/>
            <a:ext cx="12770074" cy="7664598"/>
            <a:chOff x="0" y="0"/>
            <a:chExt cx="6350000" cy="381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4"/>
              <a:stretch>
                <a:fillRect t="-9280" b="-928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372305" y="1637723"/>
            <a:ext cx="7100291" cy="54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Configuración</a:t>
            </a:r>
            <a:r>
              <a:rPr lang="en-US" sz="4475" spc="-111" dirty="0">
                <a:solidFill>
                  <a:srgbClr val="2600B1"/>
                </a:solidFill>
                <a:latin typeface="HK Grotesk Bold"/>
              </a:rPr>
              <a:t> </a:t>
            </a: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Placa</a:t>
            </a:r>
            <a:r>
              <a:rPr lang="en-US" sz="4475" spc="-111" dirty="0">
                <a:solidFill>
                  <a:srgbClr val="2600B1"/>
                </a:solidFill>
                <a:latin typeface="HK Grotesk Bold"/>
              </a:rPr>
              <a:t> de Red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3805" y="2668389"/>
            <a:ext cx="6013923" cy="4006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1883" dirty="0" err="1">
                <a:solidFill>
                  <a:srgbClr val="2600B1"/>
                </a:solidFill>
                <a:latin typeface="Open Sans"/>
              </a:rPr>
              <a:t>Ruta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:</a:t>
            </a:r>
          </a:p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1883" dirty="0">
                <a:solidFill>
                  <a:srgbClr val="2600B1"/>
                </a:solidFill>
                <a:latin typeface="Open Sans"/>
              </a:rPr>
              <a:t>Panel de control\Redes e Internet\Centro de redes y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recursos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compartidos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--&gt;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Cambiar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configuracion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del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adaptador</a:t>
            </a:r>
            <a:endParaRPr lang="en-US" sz="1883" dirty="0">
              <a:solidFill>
                <a:srgbClr val="2600B1"/>
              </a:solidFill>
              <a:latin typeface="Open Sans"/>
            </a:endParaRPr>
          </a:p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1883" dirty="0" err="1">
                <a:solidFill>
                  <a:srgbClr val="2600B1"/>
                </a:solidFill>
                <a:latin typeface="Open Sans Bold"/>
              </a:rPr>
              <a:t>Habilitar</a:t>
            </a:r>
            <a:r>
              <a:rPr lang="en-US" sz="1883" dirty="0">
                <a:solidFill>
                  <a:srgbClr val="2600B1"/>
                </a:solidFill>
                <a:latin typeface="Open Sans Bold"/>
              </a:rPr>
              <a:t> </a:t>
            </a:r>
            <a:r>
              <a:rPr lang="en-US" sz="1883" dirty="0" err="1">
                <a:solidFill>
                  <a:srgbClr val="2600B1"/>
                </a:solidFill>
                <a:latin typeface="Open Sans Bold"/>
              </a:rPr>
              <a:t>el</a:t>
            </a:r>
            <a:r>
              <a:rPr lang="en-US" sz="1883" dirty="0">
                <a:solidFill>
                  <a:srgbClr val="2600B1"/>
                </a:solidFill>
                <a:latin typeface="Open Sans Bold"/>
              </a:rPr>
              <a:t> </a:t>
            </a:r>
            <a:r>
              <a:rPr lang="en-US" sz="1883" dirty="0" err="1">
                <a:solidFill>
                  <a:srgbClr val="2600B1"/>
                </a:solidFill>
                <a:latin typeface="Open Sans Bold"/>
              </a:rPr>
              <a:t>direccionamiento</a:t>
            </a:r>
            <a:r>
              <a:rPr lang="en-US" sz="1883" dirty="0">
                <a:solidFill>
                  <a:srgbClr val="2600B1"/>
                </a:solidFill>
                <a:latin typeface="Open Sans Bold"/>
              </a:rPr>
              <a:t> </a:t>
            </a:r>
            <a:r>
              <a:rPr lang="en-US" sz="1883" dirty="0" err="1">
                <a:solidFill>
                  <a:srgbClr val="2600B1"/>
                </a:solidFill>
                <a:latin typeface="Open Sans Bold"/>
              </a:rPr>
              <a:t>dinamico</a:t>
            </a:r>
            <a:r>
              <a:rPr lang="en-US" sz="1883" dirty="0">
                <a:solidFill>
                  <a:srgbClr val="2600B1"/>
                </a:solidFill>
                <a:latin typeface="Open Sans Bold"/>
              </a:rPr>
              <a:t>. </a:t>
            </a:r>
          </a:p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1883" dirty="0" err="1">
                <a:solidFill>
                  <a:srgbClr val="2600B1"/>
                </a:solidFill>
                <a:latin typeface="Open Sans"/>
              </a:rPr>
              <a:t>Opcion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: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Habilitar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el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protocolo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de Internet version 4</a:t>
            </a:r>
          </a:p>
          <a:p>
            <a:pPr>
              <a:lnSpc>
                <a:spcPts val="2731"/>
              </a:lnSpc>
              <a:spcBef>
                <a:spcPts val="2047"/>
              </a:spcBef>
            </a:pPr>
            <a:endParaRPr lang="en-US" sz="1883" dirty="0">
              <a:solidFill>
                <a:srgbClr val="2600B1"/>
              </a:solidFill>
              <a:latin typeface="Open Sans"/>
            </a:endParaRPr>
          </a:p>
          <a:p>
            <a:pPr marL="0" lvl="0" indent="0" algn="l">
              <a:lnSpc>
                <a:spcPts val="2731"/>
              </a:lnSpc>
              <a:spcBef>
                <a:spcPts val="2048"/>
              </a:spcBef>
            </a:pPr>
            <a:endParaRPr lang="en-US" sz="1883" dirty="0">
              <a:solidFill>
                <a:srgbClr val="2600B1"/>
              </a:solidFill>
              <a:latin typeface="Open Sans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3684326" y="9715500"/>
            <a:ext cx="797427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Configuración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SO Windows –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Configuración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Placa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Red</a:t>
            </a:r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25100" y="3135828"/>
            <a:ext cx="4729499" cy="1665355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4722FCC3-90E3-4653-A6D5-DD71EBD34DE8}"/>
              </a:ext>
            </a:extLst>
          </p:cNvPr>
          <p:cNvSpPr txBox="1"/>
          <p:nvPr/>
        </p:nvSpPr>
        <p:spPr>
          <a:xfrm>
            <a:off x="1151366" y="624212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Configuración</a:t>
            </a:r>
            <a:r>
              <a:rPr lang="en-US" sz="8000" spc="-72" dirty="0">
                <a:latin typeface="HK Grotesk Bold"/>
              </a:rPr>
              <a:t> SO Windows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CE20A86-61E7-43B3-8A5F-DC11EDCD7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543" y="6203511"/>
            <a:ext cx="4677989" cy="26308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222" y="121001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42623" y="1366569"/>
            <a:ext cx="11245377" cy="7029209"/>
          </a:xfrm>
          <a:custGeom>
            <a:avLst/>
            <a:gdLst/>
            <a:ahLst/>
            <a:cxnLst/>
            <a:rect l="l" t="t" r="r" b="b"/>
            <a:pathLst>
              <a:path w="11245377" h="7029209">
                <a:moveTo>
                  <a:pt x="0" y="0"/>
                </a:moveTo>
                <a:lnTo>
                  <a:pt x="11245377" y="0"/>
                </a:lnTo>
                <a:lnTo>
                  <a:pt x="11245377" y="7029208"/>
                </a:lnTo>
                <a:lnTo>
                  <a:pt x="0" y="7029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25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5129" y="1529126"/>
            <a:ext cx="7100291" cy="142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Visibilidad</a:t>
            </a:r>
            <a:r>
              <a:rPr lang="en-US" sz="4475" spc="-111" dirty="0">
                <a:solidFill>
                  <a:srgbClr val="2600B1"/>
                </a:solidFill>
                <a:latin typeface="HK Grotesk Bold"/>
              </a:rPr>
              <a:t> en la red</a:t>
            </a:r>
          </a:p>
          <a:p>
            <a:pPr>
              <a:lnSpc>
                <a:spcPts val="3983"/>
              </a:lnSpc>
            </a:pPr>
            <a:endParaRPr lang="en-US" sz="4475" spc="-111" dirty="0">
              <a:solidFill>
                <a:srgbClr val="2600B1"/>
              </a:solidFill>
              <a:latin typeface="HK Grotesk Bold"/>
            </a:endParaRPr>
          </a:p>
          <a:p>
            <a:pPr marL="0" lvl="0" indent="0" algn="l">
              <a:lnSpc>
                <a:spcPts val="3093"/>
              </a:lnSpc>
            </a:pPr>
            <a:r>
              <a:rPr lang="en-US" sz="3475" spc="-86" dirty="0" err="1">
                <a:solidFill>
                  <a:srgbClr val="2600B1"/>
                </a:solidFill>
                <a:latin typeface="HK Grotesk Bold"/>
              </a:rPr>
              <a:t>Mismo</a:t>
            </a:r>
            <a:r>
              <a:rPr lang="en-US" sz="3475" spc="-86" dirty="0">
                <a:solidFill>
                  <a:srgbClr val="2600B1"/>
                </a:solidFill>
                <a:latin typeface="HK Grotesk Bold"/>
              </a:rPr>
              <a:t> </a:t>
            </a:r>
            <a:r>
              <a:rPr lang="en-US" sz="3475" spc="-86" dirty="0" err="1">
                <a:solidFill>
                  <a:srgbClr val="2600B1"/>
                </a:solidFill>
                <a:latin typeface="HK Grotesk Bold"/>
              </a:rPr>
              <a:t>Grupo</a:t>
            </a:r>
            <a:r>
              <a:rPr lang="en-US" sz="3475" spc="-86" dirty="0">
                <a:solidFill>
                  <a:srgbClr val="2600B1"/>
                </a:solidFill>
                <a:latin typeface="HK Grotesk Bold"/>
              </a:rPr>
              <a:t> de </a:t>
            </a:r>
            <a:r>
              <a:rPr lang="en-US" sz="3475" spc="-86" dirty="0" err="1">
                <a:solidFill>
                  <a:srgbClr val="2600B1"/>
                </a:solidFill>
                <a:latin typeface="HK Grotesk Bold"/>
              </a:rPr>
              <a:t>Trabajo</a:t>
            </a:r>
            <a:endParaRPr lang="en-US" sz="3475" spc="-86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1259" y="4081308"/>
            <a:ext cx="6041364" cy="366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1883" dirty="0" err="1">
                <a:solidFill>
                  <a:srgbClr val="2600B1"/>
                </a:solidFill>
                <a:latin typeface="Open Sans"/>
              </a:rPr>
              <a:t>Ruta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:</a:t>
            </a:r>
          </a:p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1883" dirty="0" err="1">
                <a:solidFill>
                  <a:srgbClr val="2600B1"/>
                </a:solidFill>
                <a:latin typeface="Open Sans"/>
              </a:rPr>
              <a:t>Propiedades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de Este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Equipo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/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Cambiar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el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nombre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de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este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equipo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 (</a:t>
            </a:r>
            <a:r>
              <a:rPr lang="en-US" sz="1883" dirty="0" err="1">
                <a:solidFill>
                  <a:srgbClr val="2600B1"/>
                </a:solidFill>
                <a:latin typeface="Open Sans"/>
              </a:rPr>
              <a:t>avanzado</a:t>
            </a:r>
            <a:r>
              <a:rPr lang="en-US" sz="1883" dirty="0">
                <a:solidFill>
                  <a:srgbClr val="2600B1"/>
                </a:solidFill>
                <a:latin typeface="Open Sans"/>
              </a:rPr>
              <a:t>)</a:t>
            </a:r>
          </a:p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1883" dirty="0" err="1">
                <a:solidFill>
                  <a:srgbClr val="2600B1"/>
                </a:solidFill>
                <a:latin typeface="Open Sans Bold"/>
              </a:rPr>
              <a:t>Indicar</a:t>
            </a:r>
            <a:r>
              <a:rPr lang="en-US" sz="1883" dirty="0">
                <a:solidFill>
                  <a:srgbClr val="2600B1"/>
                </a:solidFill>
                <a:latin typeface="Open Sans Bold"/>
              </a:rPr>
              <a:t> el </a:t>
            </a:r>
            <a:r>
              <a:rPr lang="en-US" sz="1883" dirty="0" err="1">
                <a:solidFill>
                  <a:srgbClr val="2600B1"/>
                </a:solidFill>
                <a:latin typeface="Open Sans Bold"/>
              </a:rPr>
              <a:t>grupo</a:t>
            </a:r>
            <a:r>
              <a:rPr lang="en-US" sz="1883" dirty="0">
                <a:solidFill>
                  <a:srgbClr val="2600B1"/>
                </a:solidFill>
                <a:latin typeface="Open Sans Bold"/>
              </a:rPr>
              <a:t> de </a:t>
            </a:r>
            <a:r>
              <a:rPr lang="en-US" sz="1883" dirty="0" err="1">
                <a:solidFill>
                  <a:srgbClr val="2600B1"/>
                </a:solidFill>
                <a:latin typeface="Open Sans Bold"/>
              </a:rPr>
              <a:t>trabajo</a:t>
            </a:r>
            <a:r>
              <a:rPr lang="en-US" sz="1883" dirty="0">
                <a:solidFill>
                  <a:srgbClr val="2600B1"/>
                </a:solidFill>
                <a:latin typeface="Open Sans Bold"/>
              </a:rPr>
              <a:t>.</a:t>
            </a:r>
          </a:p>
          <a:p>
            <a:pPr>
              <a:lnSpc>
                <a:spcPts val="2731"/>
              </a:lnSpc>
              <a:spcBef>
                <a:spcPts val="2047"/>
              </a:spcBef>
            </a:pPr>
            <a:endParaRPr lang="en-US" sz="1883" dirty="0">
              <a:solidFill>
                <a:srgbClr val="2600B1"/>
              </a:solidFill>
              <a:latin typeface="Open Sans Bold"/>
            </a:endParaRPr>
          </a:p>
          <a:p>
            <a:pPr>
              <a:lnSpc>
                <a:spcPts val="2731"/>
              </a:lnSpc>
              <a:spcBef>
                <a:spcPts val="2047"/>
              </a:spcBef>
            </a:pPr>
            <a:endParaRPr lang="en-US" sz="1883" dirty="0">
              <a:solidFill>
                <a:srgbClr val="2600B1"/>
              </a:solidFill>
              <a:latin typeface="Open Sans Bold"/>
            </a:endParaRPr>
          </a:p>
          <a:p>
            <a:pPr marL="0" lvl="0" indent="0" algn="l">
              <a:lnSpc>
                <a:spcPts val="2731"/>
              </a:lnSpc>
              <a:spcBef>
                <a:spcPts val="2048"/>
              </a:spcBef>
            </a:pPr>
            <a:endParaRPr lang="en-US" sz="1883" dirty="0">
              <a:solidFill>
                <a:srgbClr val="2600B1"/>
              </a:solidFill>
              <a:latin typeface="Open Sans Bold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684326" y="9715500"/>
            <a:ext cx="667887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Configuración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SO Windows –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Visibilidad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Red</a:t>
            </a: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89067" y="6438900"/>
            <a:ext cx="2752654" cy="1665355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6696C1F5-A59A-4E07-9B97-C6A42738AC90}"/>
              </a:ext>
            </a:extLst>
          </p:cNvPr>
          <p:cNvSpPr txBox="1"/>
          <p:nvPr/>
        </p:nvSpPr>
        <p:spPr>
          <a:xfrm>
            <a:off x="1676400" y="652033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Configuración</a:t>
            </a:r>
            <a:r>
              <a:rPr lang="en-US" sz="8000" spc="-72" dirty="0">
                <a:latin typeface="HK Grotesk Bold"/>
              </a:rPr>
              <a:t> SO Windows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200" y="114300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4460" y="3675012"/>
            <a:ext cx="5452557" cy="3525458"/>
          </a:xfrm>
          <a:custGeom>
            <a:avLst/>
            <a:gdLst/>
            <a:ahLst/>
            <a:cxnLst/>
            <a:rect l="l" t="t" r="r" b="b"/>
            <a:pathLst>
              <a:path w="5452557" h="3525458">
                <a:moveTo>
                  <a:pt x="0" y="0"/>
                </a:moveTo>
                <a:lnTo>
                  <a:pt x="5452557" y="0"/>
                </a:lnTo>
                <a:lnTo>
                  <a:pt x="5452557" y="3525458"/>
                </a:lnTo>
                <a:lnTo>
                  <a:pt x="0" y="3525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58320" y="1094828"/>
            <a:ext cx="10829680" cy="7412710"/>
          </a:xfrm>
          <a:custGeom>
            <a:avLst/>
            <a:gdLst/>
            <a:ahLst/>
            <a:cxnLst/>
            <a:rect l="l" t="t" r="r" b="b"/>
            <a:pathLst>
              <a:path w="10829680" h="7412710">
                <a:moveTo>
                  <a:pt x="0" y="0"/>
                </a:moveTo>
                <a:lnTo>
                  <a:pt x="10829680" y="0"/>
                </a:lnTo>
                <a:lnTo>
                  <a:pt x="10829680" y="7412710"/>
                </a:lnTo>
                <a:lnTo>
                  <a:pt x="0" y="7412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025101" y="3135828"/>
            <a:ext cx="2752654" cy="166535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1259" y="1499919"/>
            <a:ext cx="7100291" cy="142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>
                <a:solidFill>
                  <a:srgbClr val="2600B1"/>
                </a:solidFill>
                <a:latin typeface="HK Grotesk Bold"/>
              </a:rPr>
              <a:t>Visibilidad en la red</a:t>
            </a:r>
          </a:p>
          <a:p>
            <a:pPr>
              <a:lnSpc>
                <a:spcPts val="3983"/>
              </a:lnSpc>
            </a:pPr>
            <a:endParaRPr lang="en-US" sz="4475" spc="-111">
              <a:solidFill>
                <a:srgbClr val="2600B1"/>
              </a:solidFill>
              <a:latin typeface="HK Grotesk Bold"/>
            </a:endParaRPr>
          </a:p>
          <a:p>
            <a:pPr marL="0" lvl="0" indent="0" algn="l">
              <a:lnSpc>
                <a:spcPts val="3093"/>
              </a:lnSpc>
            </a:pPr>
            <a:r>
              <a:rPr lang="en-US" sz="3475" spc="-86">
                <a:solidFill>
                  <a:srgbClr val="2600B1"/>
                </a:solidFill>
                <a:latin typeface="HK Grotesk Bold"/>
              </a:rPr>
              <a:t>Red Privada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1734" y="3088203"/>
            <a:ext cx="6041364" cy="272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1883">
                <a:solidFill>
                  <a:srgbClr val="2600B1"/>
                </a:solidFill>
                <a:latin typeface="Open Sans"/>
              </a:rPr>
              <a:t>Ruta:</a:t>
            </a:r>
          </a:p>
          <a:p>
            <a:pPr>
              <a:lnSpc>
                <a:spcPts val="2731"/>
              </a:lnSpc>
              <a:spcBef>
                <a:spcPts val="2047"/>
              </a:spcBef>
            </a:pPr>
            <a:endParaRPr lang="en-US" sz="1883">
              <a:solidFill>
                <a:srgbClr val="2600B1"/>
              </a:solidFill>
              <a:latin typeface="Open Sans"/>
            </a:endParaRPr>
          </a:p>
          <a:p>
            <a:pPr>
              <a:lnSpc>
                <a:spcPts val="2731"/>
              </a:lnSpc>
              <a:spcBef>
                <a:spcPts val="2047"/>
              </a:spcBef>
            </a:pPr>
            <a:endParaRPr lang="en-US" sz="1883">
              <a:solidFill>
                <a:srgbClr val="2600B1"/>
              </a:solidFill>
              <a:latin typeface="Open Sans"/>
            </a:endParaRPr>
          </a:p>
          <a:p>
            <a:pPr>
              <a:lnSpc>
                <a:spcPts val="2731"/>
              </a:lnSpc>
              <a:spcBef>
                <a:spcPts val="2047"/>
              </a:spcBef>
            </a:pPr>
            <a:endParaRPr lang="en-US" sz="1883">
              <a:solidFill>
                <a:srgbClr val="2600B1"/>
              </a:solidFill>
              <a:latin typeface="Open Sans"/>
            </a:endParaRPr>
          </a:p>
          <a:p>
            <a:pPr marL="0" lvl="0" indent="0" algn="l">
              <a:lnSpc>
                <a:spcPts val="2731"/>
              </a:lnSpc>
              <a:spcBef>
                <a:spcPts val="2048"/>
              </a:spcBef>
            </a:pPr>
            <a:endParaRPr lang="en-US" sz="1883">
              <a:solidFill>
                <a:srgbClr val="2600B1"/>
              </a:solidFill>
              <a:latin typeface="Open Sans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3684326" y="9715500"/>
            <a:ext cx="667887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Configuracion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SO Windows –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Visibilidad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Red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B638386-3ED8-4859-B05A-CA79D412FFD3}"/>
              </a:ext>
            </a:extLst>
          </p:cNvPr>
          <p:cNvSpPr txBox="1"/>
          <p:nvPr/>
        </p:nvSpPr>
        <p:spPr>
          <a:xfrm>
            <a:off x="1552993" y="536166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Configuración</a:t>
            </a:r>
            <a:r>
              <a:rPr lang="en-US" sz="8000" spc="-72" dirty="0">
                <a:latin typeface="HK Grotesk Bold"/>
              </a:rPr>
              <a:t> SO Windows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0" y="114300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1734" y="3406241"/>
            <a:ext cx="8804933" cy="5852059"/>
          </a:xfrm>
          <a:custGeom>
            <a:avLst/>
            <a:gdLst/>
            <a:ahLst/>
            <a:cxnLst/>
            <a:rect l="l" t="t" r="r" b="b"/>
            <a:pathLst>
              <a:path w="8804933" h="5852059">
                <a:moveTo>
                  <a:pt x="0" y="0"/>
                </a:moveTo>
                <a:lnTo>
                  <a:pt x="8804933" y="0"/>
                </a:lnTo>
                <a:lnTo>
                  <a:pt x="8804933" y="5852059"/>
                </a:lnTo>
                <a:lnTo>
                  <a:pt x="0" y="585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56137" y="1028700"/>
            <a:ext cx="8804933" cy="8997921"/>
          </a:xfrm>
          <a:custGeom>
            <a:avLst/>
            <a:gdLst/>
            <a:ahLst/>
            <a:cxnLst/>
            <a:rect l="l" t="t" r="r" b="b"/>
            <a:pathLst>
              <a:path w="8933307" h="9636061">
                <a:moveTo>
                  <a:pt x="0" y="0"/>
                </a:moveTo>
                <a:lnTo>
                  <a:pt x="8933308" y="0"/>
                </a:lnTo>
                <a:lnTo>
                  <a:pt x="8933308" y="9636061"/>
                </a:lnTo>
                <a:lnTo>
                  <a:pt x="0" y="9636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1259" y="1499919"/>
            <a:ext cx="7100291" cy="142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>
                <a:solidFill>
                  <a:srgbClr val="2600B1"/>
                </a:solidFill>
                <a:latin typeface="HK Grotesk Bold"/>
              </a:rPr>
              <a:t>Visibilidad en la red</a:t>
            </a:r>
          </a:p>
          <a:p>
            <a:pPr>
              <a:lnSpc>
                <a:spcPts val="3983"/>
              </a:lnSpc>
            </a:pPr>
            <a:endParaRPr lang="en-US" sz="4475" spc="-111">
              <a:solidFill>
                <a:srgbClr val="2600B1"/>
              </a:solidFill>
              <a:latin typeface="HK Grotesk Bold"/>
            </a:endParaRPr>
          </a:p>
          <a:p>
            <a:pPr marL="0" lvl="0" indent="0" algn="l">
              <a:lnSpc>
                <a:spcPts val="3093"/>
              </a:lnSpc>
            </a:pPr>
            <a:r>
              <a:rPr lang="en-US" sz="3475" spc="-86">
                <a:solidFill>
                  <a:srgbClr val="2600B1"/>
                </a:solidFill>
                <a:latin typeface="HK Grotesk Bold"/>
              </a:rPr>
              <a:t>Establecer Red Privada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684326" y="9715500"/>
            <a:ext cx="617811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Configuración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SO Windows –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Visibilidad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Red</a:t>
            </a:r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96667" y="9066276"/>
            <a:ext cx="1828800" cy="1106424"/>
          </a:xfrm>
          <a:prstGeom prst="rect">
            <a:avLst/>
          </a:prstGeom>
        </p:spPr>
      </p:pic>
      <p:pic>
        <p:nvPicPr>
          <p:cNvPr id="16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87346" y="5385720"/>
            <a:ext cx="1828800" cy="1106424"/>
          </a:xfrm>
          <a:prstGeom prst="rect">
            <a:avLst/>
          </a:prstGeom>
        </p:spPr>
      </p:pic>
      <p:pic>
        <p:nvPicPr>
          <p:cNvPr id="19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95400" y="7365199"/>
            <a:ext cx="1828800" cy="1106424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40AEED19-3565-407E-9BC8-6B5BD403D745}"/>
              </a:ext>
            </a:extLst>
          </p:cNvPr>
          <p:cNvSpPr txBox="1"/>
          <p:nvPr/>
        </p:nvSpPr>
        <p:spPr>
          <a:xfrm>
            <a:off x="1265090" y="502912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Configuración</a:t>
            </a:r>
            <a:r>
              <a:rPr lang="en-US" sz="8000" spc="-72" dirty="0">
                <a:latin typeface="HK Grotesk Bold"/>
              </a:rPr>
              <a:t> SO Windows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9455C5-C317-4410-86A0-52B013B14ADA}"/>
              </a:ext>
            </a:extLst>
          </p:cNvPr>
          <p:cNvSpPr/>
          <p:nvPr/>
        </p:nvSpPr>
        <p:spPr>
          <a:xfrm>
            <a:off x="457200" y="884890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9EA3EEF5-6A02-43E7-BE51-3F68A7E3BFC3}"/>
              </a:ext>
            </a:extLst>
          </p:cNvPr>
          <p:cNvSpPr txBox="1"/>
          <p:nvPr/>
        </p:nvSpPr>
        <p:spPr>
          <a:xfrm>
            <a:off x="2057400" y="1233945"/>
            <a:ext cx="7100291" cy="55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Pruebas</a:t>
            </a:r>
            <a:r>
              <a:rPr lang="en-US" sz="4475" spc="-111" dirty="0">
                <a:solidFill>
                  <a:srgbClr val="2600B1"/>
                </a:solidFill>
                <a:latin typeface="HK Grotesk Bold"/>
              </a:rPr>
              <a:t> de </a:t>
            </a: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Conexion</a:t>
            </a:r>
            <a:endParaRPr lang="en-US" sz="4475" spc="-111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5106EC-0876-4266-8559-78C76DC76813}"/>
              </a:ext>
            </a:extLst>
          </p:cNvPr>
          <p:cNvSpPr txBox="1"/>
          <p:nvPr/>
        </p:nvSpPr>
        <p:spPr>
          <a:xfrm>
            <a:off x="9645678" y="9886663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13485AC-940A-41FC-AA7E-D69709C52962}"/>
              </a:ext>
            </a:extLst>
          </p:cNvPr>
          <p:cNvSpPr txBox="1"/>
          <p:nvPr/>
        </p:nvSpPr>
        <p:spPr>
          <a:xfrm>
            <a:off x="12268200" y="9890571"/>
            <a:ext cx="6727825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Configuración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SO Win–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Pruebas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Conexión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02567D-AF60-4E56-91B4-9AFD14E95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200" y="1887029"/>
            <a:ext cx="2895600" cy="18848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EE906-B9F0-41F9-BCBB-30D7451F2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27" y="2438199"/>
            <a:ext cx="5117873" cy="2324301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185F54B5-9F8F-4852-BD42-6FE1B8EE8232}"/>
              </a:ext>
            </a:extLst>
          </p:cNvPr>
          <p:cNvSpPr txBox="1"/>
          <p:nvPr/>
        </p:nvSpPr>
        <p:spPr>
          <a:xfrm>
            <a:off x="361305" y="4989390"/>
            <a:ext cx="2316036" cy="556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 dirty="0">
                <a:latin typeface="HK Grotesk Bold"/>
              </a:rPr>
              <a:t>cmd.exe</a:t>
            </a:r>
            <a:endParaRPr lang="en-US" sz="3475" spc="-86" dirty="0">
              <a:latin typeface="HK Grotesk Bold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0D935B42-2920-4842-B06E-ECABCA024D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3700" y="4217433"/>
            <a:ext cx="2752654" cy="1665355"/>
          </a:xfrm>
          <a:prstGeom prst="rect">
            <a:avLst/>
          </a:prstGeom>
        </p:spPr>
      </p:pic>
      <p:sp>
        <p:nvSpPr>
          <p:cNvPr id="10" name="Freeform 2">
            <a:extLst>
              <a:ext uri="{FF2B5EF4-FFF2-40B4-BE49-F238E27FC236}">
                <a16:creationId xmlns:a16="http://schemas.microsoft.com/office/drawing/2014/main" id="{2F6A4591-A383-47AE-B8ED-6C7AF5736C32}"/>
              </a:ext>
            </a:extLst>
          </p:cNvPr>
          <p:cNvSpPr/>
          <p:nvPr/>
        </p:nvSpPr>
        <p:spPr>
          <a:xfrm>
            <a:off x="277490" y="5919244"/>
            <a:ext cx="2275559" cy="3339056"/>
          </a:xfrm>
          <a:custGeom>
            <a:avLst/>
            <a:gdLst/>
            <a:ahLst/>
            <a:cxnLst/>
            <a:rect l="l" t="t" r="r" b="b"/>
            <a:pathLst>
              <a:path w="4572382" h="6172200">
                <a:moveTo>
                  <a:pt x="0" y="0"/>
                </a:moveTo>
                <a:lnTo>
                  <a:pt x="4572383" y="0"/>
                </a:lnTo>
                <a:lnTo>
                  <a:pt x="457238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5C505E33-4758-43A6-826A-869E7A52E0D7}"/>
              </a:ext>
            </a:extLst>
          </p:cNvPr>
          <p:cNvSpPr/>
          <p:nvPr/>
        </p:nvSpPr>
        <p:spPr>
          <a:xfrm>
            <a:off x="10540858" y="1118644"/>
            <a:ext cx="2275559" cy="3339056"/>
          </a:xfrm>
          <a:custGeom>
            <a:avLst/>
            <a:gdLst/>
            <a:ahLst/>
            <a:cxnLst/>
            <a:rect l="l" t="t" r="r" b="b"/>
            <a:pathLst>
              <a:path w="4572382" h="6172200">
                <a:moveTo>
                  <a:pt x="0" y="0"/>
                </a:moveTo>
                <a:lnTo>
                  <a:pt x="4572382" y="0"/>
                </a:lnTo>
                <a:lnTo>
                  <a:pt x="4572382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FB0F882-05FC-4525-B3C8-0A77F22D4BE3}"/>
              </a:ext>
            </a:extLst>
          </p:cNvPr>
          <p:cNvSpPr txBox="1"/>
          <p:nvPr/>
        </p:nvSpPr>
        <p:spPr>
          <a:xfrm>
            <a:off x="452136" y="6986043"/>
            <a:ext cx="1926265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06"/>
              </a:lnSpc>
              <a:spcBef>
                <a:spcPct val="0"/>
              </a:spcBef>
            </a:pPr>
            <a:r>
              <a:rPr lang="en-US" sz="3677" u="none" spc="-91" dirty="0" err="1">
                <a:solidFill>
                  <a:srgbClr val="FFFFFF"/>
                </a:solidFill>
                <a:latin typeface="HK Grotesk Bold"/>
              </a:rPr>
              <a:t>Ipconfig</a:t>
            </a:r>
            <a:r>
              <a:rPr lang="en-US" sz="3677" u="none" spc="-91" dirty="0">
                <a:solidFill>
                  <a:srgbClr val="FFFFFF"/>
                </a:solidFill>
                <a:latin typeface="HK Grotesk Bold"/>
              </a:rPr>
              <a:t> /all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AE81FFFC-CFC4-4308-8CCE-1E2569655FA6}"/>
              </a:ext>
            </a:extLst>
          </p:cNvPr>
          <p:cNvSpPr txBox="1"/>
          <p:nvPr/>
        </p:nvSpPr>
        <p:spPr>
          <a:xfrm>
            <a:off x="2351997" y="5114926"/>
            <a:ext cx="192626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35"/>
              </a:lnSpc>
              <a:spcBef>
                <a:spcPct val="0"/>
              </a:spcBef>
            </a:pPr>
            <a:r>
              <a:rPr lang="en-US" sz="1810" u="none" dirty="0">
                <a:solidFill>
                  <a:srgbClr val="FFFFFF"/>
                </a:solidFill>
                <a:latin typeface="Open Sans"/>
              </a:rPr>
              <a:t>Peer to Peer.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5B36E4C9-D4D5-4928-A172-71E6D7849FEF}"/>
              </a:ext>
            </a:extLst>
          </p:cNvPr>
          <p:cNvSpPr txBox="1"/>
          <p:nvPr/>
        </p:nvSpPr>
        <p:spPr>
          <a:xfrm>
            <a:off x="10593122" y="2486808"/>
            <a:ext cx="1984623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694"/>
              </a:lnSpc>
              <a:spcBef>
                <a:spcPct val="0"/>
              </a:spcBef>
            </a:pPr>
            <a:r>
              <a:rPr lang="en-US" sz="3667" spc="-91" dirty="0">
                <a:solidFill>
                  <a:srgbClr val="FFFFFF"/>
                </a:solidFill>
                <a:latin typeface="HK Grotesk Bold"/>
              </a:rPr>
              <a:t>ping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9B75EB4-F1CF-44B0-AA39-0A9BFF7963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8998" y="4914900"/>
            <a:ext cx="7350432" cy="47244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BB7F4FD-0589-4431-81FC-DDC899BD46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1256" y="1897939"/>
            <a:ext cx="6727825" cy="485617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B1F1492-DB76-4FC9-AFF8-D4E4BDD380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1263" y="6743700"/>
            <a:ext cx="6727825" cy="3339056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D186C5E3-5871-4670-A916-15C2D55BAD0E}"/>
              </a:ext>
            </a:extLst>
          </p:cNvPr>
          <p:cNvSpPr txBox="1"/>
          <p:nvPr/>
        </p:nvSpPr>
        <p:spPr>
          <a:xfrm>
            <a:off x="1552993" y="536166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Configuración</a:t>
            </a:r>
            <a:r>
              <a:rPr lang="en-US" sz="8000" spc="-72" dirty="0">
                <a:latin typeface="HK Grotesk Bold"/>
              </a:rPr>
              <a:t> SO Windows</a:t>
            </a:r>
          </a:p>
        </p:txBody>
      </p:sp>
    </p:spTree>
    <p:extLst>
      <p:ext uri="{BB962C8B-B14F-4D97-AF65-F5344CB8AC3E}">
        <p14:creationId xmlns:p14="http://schemas.microsoft.com/office/powerpoint/2010/main" val="183461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606" y="7417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1259" y="1499919"/>
            <a:ext cx="7100291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Usuarios</a:t>
            </a:r>
            <a:r>
              <a:rPr lang="en-US" sz="4475" spc="-111" dirty="0">
                <a:solidFill>
                  <a:srgbClr val="2600B1"/>
                </a:solidFill>
                <a:latin typeface="HK Grotesk Bold"/>
              </a:rPr>
              <a:t> </a:t>
            </a:r>
          </a:p>
          <a:p>
            <a:pPr>
              <a:lnSpc>
                <a:spcPts val="3983"/>
              </a:lnSpc>
            </a:pPr>
            <a:endParaRPr lang="en-US" sz="4475" spc="-111" dirty="0">
              <a:solidFill>
                <a:srgbClr val="2600B1"/>
              </a:solidFill>
              <a:latin typeface="HK Grotesk Bold"/>
            </a:endParaRPr>
          </a:p>
          <a:p>
            <a:pPr marL="0" lvl="0" indent="0" algn="l">
              <a:lnSpc>
                <a:spcPts val="3093"/>
              </a:lnSpc>
            </a:pPr>
            <a:r>
              <a:rPr lang="en-US" sz="3475" spc="-86" dirty="0" err="1">
                <a:solidFill>
                  <a:srgbClr val="2600B1"/>
                </a:solidFill>
                <a:latin typeface="HK Grotesk Bold"/>
              </a:rPr>
              <a:t>Creación</a:t>
            </a:r>
            <a:r>
              <a:rPr lang="en-US" sz="3475" spc="-86" dirty="0">
                <a:solidFill>
                  <a:srgbClr val="2600B1"/>
                </a:solidFill>
                <a:latin typeface="HK Grotesk Bold"/>
              </a:rPr>
              <a:t> de </a:t>
            </a:r>
            <a:r>
              <a:rPr lang="en-US" sz="3475" spc="-86" dirty="0" err="1">
                <a:solidFill>
                  <a:srgbClr val="2600B1"/>
                </a:solidFill>
                <a:latin typeface="HK Grotesk Bold"/>
              </a:rPr>
              <a:t>Usuarios</a:t>
            </a:r>
            <a:endParaRPr lang="en-US" sz="3475" spc="-86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5360" y="3390900"/>
            <a:ext cx="5438240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2400" dirty="0" err="1">
                <a:solidFill>
                  <a:srgbClr val="2600B1"/>
                </a:solidFill>
                <a:latin typeface="Open Sans"/>
              </a:rPr>
              <a:t>Nomenclatura</a:t>
            </a:r>
            <a:r>
              <a:rPr lang="en-US" sz="2400" dirty="0">
                <a:solidFill>
                  <a:srgbClr val="2600B1"/>
                </a:solidFill>
                <a:latin typeface="Open Sans"/>
              </a:rPr>
              <a:t>:</a:t>
            </a:r>
          </a:p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2400" b="1" dirty="0" err="1">
                <a:solidFill>
                  <a:srgbClr val="2600B1"/>
                </a:solidFill>
                <a:latin typeface="Open Sans"/>
              </a:rPr>
              <a:t>Usuarios</a:t>
            </a:r>
            <a:r>
              <a:rPr lang="en-US" sz="2400" b="1" dirty="0">
                <a:solidFill>
                  <a:srgbClr val="2600B1"/>
                </a:solidFill>
                <a:latin typeface="Open Sans"/>
              </a:rPr>
              <a:t>: </a:t>
            </a:r>
            <a:r>
              <a:rPr lang="en-US" sz="2800" b="1" dirty="0" err="1">
                <a:solidFill>
                  <a:srgbClr val="2600B1"/>
                </a:solidFill>
                <a:latin typeface="Open Sans"/>
              </a:rPr>
              <a:t>Inicial</a:t>
            </a:r>
            <a:r>
              <a:rPr lang="en-US" sz="2400" b="1" dirty="0">
                <a:solidFill>
                  <a:srgbClr val="2600B1"/>
                </a:solidFill>
                <a:latin typeface="Open Sans"/>
              </a:rPr>
              <a:t> del </a:t>
            </a:r>
            <a:r>
              <a:rPr lang="en-US" sz="2400" b="1" dirty="0" err="1">
                <a:solidFill>
                  <a:srgbClr val="2600B1"/>
                </a:solidFill>
                <a:latin typeface="Open Sans"/>
              </a:rPr>
              <a:t>nombre</a:t>
            </a:r>
            <a:r>
              <a:rPr lang="en-US" sz="2400" b="1" dirty="0">
                <a:solidFill>
                  <a:srgbClr val="2600B1"/>
                </a:solidFill>
                <a:latin typeface="Open Sans"/>
              </a:rPr>
              <a:t> + </a:t>
            </a:r>
            <a:r>
              <a:rPr lang="en-US" sz="2400" b="1" dirty="0" err="1">
                <a:solidFill>
                  <a:srgbClr val="2600B1"/>
                </a:solidFill>
                <a:latin typeface="Open Sans"/>
              </a:rPr>
              <a:t>apellido</a:t>
            </a:r>
            <a:endParaRPr lang="en-US" sz="2400" b="1" dirty="0">
              <a:solidFill>
                <a:srgbClr val="2600B1"/>
              </a:solidFill>
              <a:latin typeface="Open Sans"/>
            </a:endParaRPr>
          </a:p>
          <a:p>
            <a:pPr>
              <a:lnSpc>
                <a:spcPts val="2731"/>
              </a:lnSpc>
              <a:spcBef>
                <a:spcPts val="2047"/>
              </a:spcBef>
            </a:pPr>
            <a:r>
              <a:rPr lang="en-US" sz="2400" b="1" dirty="0">
                <a:solidFill>
                  <a:srgbClr val="2600B1"/>
                </a:solidFill>
                <a:latin typeface="Open Sans"/>
              </a:rPr>
              <a:t>Pass: 1234</a:t>
            </a:r>
            <a:endParaRPr lang="en-US" sz="2400" dirty="0">
              <a:solidFill>
                <a:srgbClr val="2600B1"/>
              </a:solidFill>
              <a:latin typeface="Open Sans Bold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684326" y="97155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Compartir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Recursos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Usuarios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745" y="1252247"/>
            <a:ext cx="11916314" cy="82405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84" y="5708887"/>
            <a:ext cx="3280016" cy="3280016"/>
          </a:xfrm>
          <a:prstGeom prst="rect">
            <a:avLst/>
          </a:prstGeom>
        </p:spPr>
      </p:pic>
      <p:sp>
        <p:nvSpPr>
          <p:cNvPr id="14" name="Freeform 2"/>
          <p:cNvSpPr/>
          <p:nvPr/>
        </p:nvSpPr>
        <p:spPr>
          <a:xfrm>
            <a:off x="2133600" y="6298295"/>
            <a:ext cx="2191248" cy="2121805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58550" y="4457700"/>
            <a:ext cx="2286000" cy="914822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A876874F-6FFB-4C04-98BF-7C360F3AAA54}"/>
              </a:ext>
            </a:extLst>
          </p:cNvPr>
          <p:cNvSpPr txBox="1"/>
          <p:nvPr/>
        </p:nvSpPr>
        <p:spPr>
          <a:xfrm>
            <a:off x="105866" y="471306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Compratir</a:t>
            </a:r>
            <a:r>
              <a:rPr lang="en-US" sz="8000" spc="-72" dirty="0">
                <a:latin typeface="HK Grotesk Bold"/>
              </a:rPr>
              <a:t> </a:t>
            </a:r>
            <a:r>
              <a:rPr lang="en-US" sz="8000" spc="-72" dirty="0" err="1">
                <a:latin typeface="HK Grotesk Bold"/>
              </a:rPr>
              <a:t>Recursos</a:t>
            </a:r>
            <a:endParaRPr lang="en-US" sz="8000" spc="-72" dirty="0"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60701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1734" y="390560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1259" y="1499919"/>
            <a:ext cx="7100291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Usuarios</a:t>
            </a:r>
            <a:r>
              <a:rPr lang="en-US" sz="4475" spc="-111" dirty="0">
                <a:solidFill>
                  <a:srgbClr val="2600B1"/>
                </a:solidFill>
                <a:latin typeface="HK Grotesk Bold"/>
              </a:rPr>
              <a:t> </a:t>
            </a:r>
          </a:p>
          <a:p>
            <a:pPr>
              <a:lnSpc>
                <a:spcPts val="3983"/>
              </a:lnSpc>
            </a:pPr>
            <a:endParaRPr lang="en-US" sz="4475" spc="-111" dirty="0">
              <a:solidFill>
                <a:srgbClr val="2600B1"/>
              </a:solidFill>
              <a:latin typeface="HK Grotesk Bold"/>
            </a:endParaRPr>
          </a:p>
          <a:p>
            <a:pPr marL="0" lvl="0" indent="0" algn="l">
              <a:lnSpc>
                <a:spcPts val="3093"/>
              </a:lnSpc>
            </a:pPr>
            <a:r>
              <a:rPr lang="en-US" sz="3475" spc="-86" dirty="0" err="1">
                <a:solidFill>
                  <a:srgbClr val="2600B1"/>
                </a:solidFill>
                <a:latin typeface="HK Grotesk Bold"/>
              </a:rPr>
              <a:t>Creación</a:t>
            </a:r>
            <a:r>
              <a:rPr lang="en-US" sz="3475" spc="-86" dirty="0">
                <a:solidFill>
                  <a:srgbClr val="2600B1"/>
                </a:solidFill>
                <a:latin typeface="HK Grotesk Bold"/>
              </a:rPr>
              <a:t> de </a:t>
            </a:r>
            <a:r>
              <a:rPr lang="en-US" sz="3475" spc="-86" dirty="0" err="1">
                <a:solidFill>
                  <a:srgbClr val="2600B1"/>
                </a:solidFill>
                <a:latin typeface="HK Grotesk Bold"/>
              </a:rPr>
              <a:t>Grupos</a:t>
            </a:r>
            <a:endParaRPr lang="en-US" sz="3475" spc="-86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995129" y="9791700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684326" y="9791700"/>
            <a:ext cx="591687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Compartir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Recursos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Grupos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Usuarios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1067182"/>
            <a:ext cx="9982200" cy="84959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20000" y="3301772"/>
            <a:ext cx="1981200" cy="69313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4" y="5442254"/>
            <a:ext cx="3894860" cy="3894860"/>
          </a:xfrm>
          <a:prstGeom prst="rect">
            <a:avLst/>
          </a:prstGeom>
        </p:spPr>
      </p:pic>
      <p:sp>
        <p:nvSpPr>
          <p:cNvPr id="26" name="Freeform 2"/>
          <p:cNvSpPr/>
          <p:nvPr/>
        </p:nvSpPr>
        <p:spPr>
          <a:xfrm>
            <a:off x="1556683" y="6128054"/>
            <a:ext cx="2703251" cy="251460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3DB5DE0A-9AF1-44C5-A0C1-D2EBB74395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734800" y="8296088"/>
            <a:ext cx="1981200" cy="693131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C86300A4-00AF-431B-90CD-06AF5EA7C437}"/>
              </a:ext>
            </a:extLst>
          </p:cNvPr>
          <p:cNvSpPr txBox="1"/>
          <p:nvPr/>
        </p:nvSpPr>
        <p:spPr>
          <a:xfrm>
            <a:off x="105866" y="471306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Compratir</a:t>
            </a:r>
            <a:r>
              <a:rPr lang="en-US" sz="8000" spc="-72" dirty="0">
                <a:latin typeface="HK Grotesk Bold"/>
              </a:rPr>
              <a:t> </a:t>
            </a:r>
            <a:r>
              <a:rPr lang="en-US" sz="8000" spc="-72" dirty="0" err="1">
                <a:latin typeface="HK Grotesk Bold"/>
              </a:rPr>
              <a:t>Recursos</a:t>
            </a:r>
            <a:endParaRPr lang="en-US" sz="8000" spc="-72" dirty="0"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69565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1000" y="122890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0789" y="1968082"/>
            <a:ext cx="2933537" cy="1582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Compartir</a:t>
            </a:r>
            <a:r>
              <a:rPr lang="en-US" sz="4475" spc="-111" dirty="0">
                <a:solidFill>
                  <a:srgbClr val="2600B1"/>
                </a:solidFill>
                <a:latin typeface="HK Grotesk Bold"/>
              </a:rPr>
              <a:t> </a:t>
            </a:r>
          </a:p>
          <a:p>
            <a:pPr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carpeta</a:t>
            </a:r>
            <a:endParaRPr lang="en-US" sz="4475" spc="-111" dirty="0">
              <a:solidFill>
                <a:srgbClr val="2600B1"/>
              </a:solidFill>
              <a:latin typeface="HK Grotesk Bold"/>
            </a:endParaRPr>
          </a:p>
          <a:p>
            <a:pPr>
              <a:lnSpc>
                <a:spcPts val="3983"/>
              </a:lnSpc>
            </a:pPr>
            <a:endParaRPr lang="en-US" sz="4475" spc="-111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995129" y="9886663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684325" y="9882809"/>
            <a:ext cx="5729793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Compartir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Recursos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Compartir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Carpeta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" y="6057900"/>
            <a:ext cx="3280016" cy="3280016"/>
          </a:xfrm>
          <a:prstGeom prst="rect">
            <a:avLst/>
          </a:prstGeom>
        </p:spPr>
      </p:pic>
      <p:sp>
        <p:nvSpPr>
          <p:cNvPr id="10" name="Freeform 2"/>
          <p:cNvSpPr/>
          <p:nvPr/>
        </p:nvSpPr>
        <p:spPr>
          <a:xfrm>
            <a:off x="1179251" y="6647308"/>
            <a:ext cx="2191248" cy="2121805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86C1FE4-D8F3-4FFA-AB6E-0E15DAB842AB}"/>
              </a:ext>
            </a:extLst>
          </p:cNvPr>
          <p:cNvGrpSpPr/>
          <p:nvPr/>
        </p:nvGrpSpPr>
        <p:grpSpPr>
          <a:xfrm>
            <a:off x="4001353" y="1257300"/>
            <a:ext cx="14058047" cy="8305800"/>
            <a:chOff x="3938400" y="323927"/>
            <a:chExt cx="14058047" cy="830580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8400" y="323927"/>
              <a:ext cx="14042098" cy="83058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13" name="Picture 5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100113" y="3457522"/>
              <a:ext cx="2072087" cy="1253612"/>
            </a:xfrm>
            <a:prstGeom prst="rect">
              <a:avLst/>
            </a:prstGeom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A6A420C5-E4C0-41E8-99BA-7B01AF47D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7543800" y="5753100"/>
              <a:ext cx="1807366" cy="1093456"/>
            </a:xfrm>
            <a:prstGeom prst="rect">
              <a:avLst/>
            </a:prstGeom>
          </p:spPr>
        </p:pic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A0DFB2E6-13DA-4656-941E-E06651BC1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0480941" y="6460950"/>
              <a:ext cx="1807366" cy="1093456"/>
            </a:xfrm>
            <a:prstGeom prst="rect">
              <a:avLst/>
            </a:prstGeom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EEE98C3E-18E2-4ABE-A03D-76AF6263D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316200" y="4801840"/>
              <a:ext cx="1524000" cy="922020"/>
            </a:xfrm>
            <a:prstGeom prst="rect">
              <a:avLst/>
            </a:prstGeom>
          </p:spPr>
        </p:pic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75704A6F-944A-4E44-A9D8-149AD530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6472447" y="2621586"/>
              <a:ext cx="1524000" cy="922020"/>
            </a:xfrm>
            <a:prstGeom prst="rect">
              <a:avLst/>
            </a:prstGeom>
          </p:spPr>
        </p:pic>
      </p:grpSp>
      <p:sp>
        <p:nvSpPr>
          <p:cNvPr id="18" name="TextBox 6">
            <a:extLst>
              <a:ext uri="{FF2B5EF4-FFF2-40B4-BE49-F238E27FC236}">
                <a16:creationId xmlns:a16="http://schemas.microsoft.com/office/drawing/2014/main" id="{C8910233-54F8-4A44-8489-106D93CE1656}"/>
              </a:ext>
            </a:extLst>
          </p:cNvPr>
          <p:cNvSpPr txBox="1"/>
          <p:nvPr/>
        </p:nvSpPr>
        <p:spPr>
          <a:xfrm>
            <a:off x="105866" y="471306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Compratir</a:t>
            </a:r>
            <a:r>
              <a:rPr lang="en-US" sz="8000" spc="-72" dirty="0">
                <a:latin typeface="HK Grotesk Bold"/>
              </a:rPr>
              <a:t> </a:t>
            </a:r>
            <a:r>
              <a:rPr lang="en-US" sz="8000" spc="-72" dirty="0" err="1">
                <a:latin typeface="HK Grotesk Bold"/>
              </a:rPr>
              <a:t>Recursos</a:t>
            </a:r>
            <a:endParaRPr lang="en-US" sz="8000" spc="-72" dirty="0">
              <a:latin typeface="HK Grotesk Bold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0A33EC-E74F-4332-82A2-ED14376579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06" r="17843"/>
          <a:stretch/>
        </p:blipFill>
        <p:spPr>
          <a:xfrm>
            <a:off x="222486" y="3852665"/>
            <a:ext cx="3620353" cy="15826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13552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1734" y="390560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1734" y="1651558"/>
            <a:ext cx="7100291" cy="158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Asignar</a:t>
            </a:r>
            <a:endParaRPr lang="en-US" sz="4475" spc="-111" dirty="0">
              <a:solidFill>
                <a:srgbClr val="2600B1"/>
              </a:solidFill>
              <a:latin typeface="HK Grotesk Bold"/>
            </a:endParaRPr>
          </a:p>
          <a:p>
            <a:pPr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permisos</a:t>
            </a:r>
            <a:endParaRPr lang="en-US" sz="4475" spc="-111" dirty="0">
              <a:solidFill>
                <a:srgbClr val="2600B1"/>
              </a:solidFill>
              <a:latin typeface="HK Grotesk Bold"/>
            </a:endParaRPr>
          </a:p>
          <a:p>
            <a:pPr>
              <a:lnSpc>
                <a:spcPts val="3983"/>
              </a:lnSpc>
            </a:pPr>
            <a:endParaRPr lang="en-US" sz="4475" spc="-111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995129" y="9886663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581400" y="9882809"/>
            <a:ext cx="584067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Compartir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Recursos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Asignar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Permisos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5" y="6057900"/>
            <a:ext cx="3280016" cy="3280016"/>
          </a:xfrm>
          <a:prstGeom prst="rect">
            <a:avLst/>
          </a:prstGeom>
        </p:spPr>
      </p:pic>
      <p:sp>
        <p:nvSpPr>
          <p:cNvPr id="10" name="Freeform 2"/>
          <p:cNvSpPr/>
          <p:nvPr/>
        </p:nvSpPr>
        <p:spPr>
          <a:xfrm>
            <a:off x="1179251" y="6647308"/>
            <a:ext cx="2191248" cy="2121805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1543498"/>
            <a:ext cx="10591800" cy="7794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325600" y="5676900"/>
            <a:ext cx="2209800" cy="1336928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3E544A38-B38B-4613-9310-FBDFE63125A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797030" y="5676900"/>
            <a:ext cx="2209800" cy="1336928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073D5289-7632-498C-8F94-58FF8FCA52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166622" y="4739397"/>
            <a:ext cx="2209800" cy="1336928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A2DF9E45-3497-41AE-999D-BF38BC4F3152}"/>
              </a:ext>
            </a:extLst>
          </p:cNvPr>
          <p:cNvSpPr txBox="1"/>
          <p:nvPr/>
        </p:nvSpPr>
        <p:spPr>
          <a:xfrm>
            <a:off x="672561" y="703985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Compratir</a:t>
            </a:r>
            <a:r>
              <a:rPr lang="en-US" sz="8000" spc="-72" dirty="0">
                <a:latin typeface="HK Grotesk Bold"/>
              </a:rPr>
              <a:t> </a:t>
            </a:r>
            <a:r>
              <a:rPr lang="en-US" sz="8000" spc="-72" dirty="0" err="1">
                <a:latin typeface="HK Grotesk Bold"/>
              </a:rPr>
              <a:t>Recursos</a:t>
            </a:r>
            <a:endParaRPr lang="en-US" sz="8000" spc="-72" dirty="0"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410100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670" y="175817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1259" y="1499919"/>
            <a:ext cx="710029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3"/>
              </a:lnSpc>
            </a:pP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Accediendo</a:t>
            </a:r>
            <a:r>
              <a:rPr lang="en-US" sz="4475" spc="-111" dirty="0">
                <a:solidFill>
                  <a:srgbClr val="2600B1"/>
                </a:solidFill>
                <a:latin typeface="HK Grotesk Bold"/>
              </a:rPr>
              <a:t> al </a:t>
            </a:r>
            <a:r>
              <a:rPr lang="en-US" sz="4475" spc="-111" dirty="0" err="1">
                <a:solidFill>
                  <a:srgbClr val="2600B1"/>
                </a:solidFill>
                <a:latin typeface="HK Grotesk Bold"/>
              </a:rPr>
              <a:t>recurso</a:t>
            </a:r>
            <a:endParaRPr lang="en-US" sz="4475" spc="-111" dirty="0">
              <a:solidFill>
                <a:srgbClr val="2600B1"/>
              </a:solidFill>
              <a:latin typeface="HK Grotesk Bold"/>
            </a:endParaRPr>
          </a:p>
          <a:p>
            <a:pPr>
              <a:lnSpc>
                <a:spcPts val="3983"/>
              </a:lnSpc>
            </a:pPr>
            <a:endParaRPr lang="en-US" sz="4475" spc="-111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684326" y="97155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Compartir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Recursos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–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Acceso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celular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090" y="620580"/>
            <a:ext cx="2150200" cy="21502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9" y="3175178"/>
            <a:ext cx="2393221" cy="2393221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57AD6434-A1B5-454D-9A49-13E117CC0851}"/>
              </a:ext>
            </a:extLst>
          </p:cNvPr>
          <p:cNvGrpSpPr/>
          <p:nvPr/>
        </p:nvGrpSpPr>
        <p:grpSpPr>
          <a:xfrm>
            <a:off x="4088710" y="2324100"/>
            <a:ext cx="13056291" cy="7295497"/>
            <a:chOff x="4088710" y="2324100"/>
            <a:chExt cx="13056291" cy="729549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8710" y="2324100"/>
              <a:ext cx="3130510" cy="678701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3001" y="3156606"/>
              <a:ext cx="8932000" cy="646299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7" name="Rectángulo 6"/>
          <p:cNvSpPr/>
          <p:nvPr/>
        </p:nvSpPr>
        <p:spPr>
          <a:xfrm>
            <a:off x="991734" y="2525841"/>
            <a:ext cx="1947713" cy="489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3093"/>
              </a:lnSpc>
            </a:pPr>
            <a:r>
              <a:rPr lang="en-US" sz="4400" spc="-86" dirty="0" err="1">
                <a:solidFill>
                  <a:srgbClr val="2600B1"/>
                </a:solidFill>
                <a:latin typeface="HK Grotesk Bold"/>
              </a:rPr>
              <a:t>Celular</a:t>
            </a:r>
            <a:endParaRPr lang="en-US" sz="4400" spc="-86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4389451" y="1453240"/>
            <a:ext cx="1320361" cy="559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3093"/>
              </a:lnSpc>
            </a:pPr>
            <a:r>
              <a:rPr lang="en-US" sz="4400" spc="-86" dirty="0">
                <a:solidFill>
                  <a:srgbClr val="2600B1"/>
                </a:solidFill>
                <a:latin typeface="HK Grotesk Bold"/>
              </a:rPr>
              <a:t>Host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2731036E-3878-48F2-9DFC-DCED0BBEC302}"/>
              </a:ext>
            </a:extLst>
          </p:cNvPr>
          <p:cNvSpPr txBox="1"/>
          <p:nvPr/>
        </p:nvSpPr>
        <p:spPr>
          <a:xfrm>
            <a:off x="-426909" y="618591"/>
            <a:ext cx="13331640" cy="663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8000" spc="-72" dirty="0" err="1">
                <a:latin typeface="HK Grotesk Bold"/>
              </a:rPr>
              <a:t>Compratir</a:t>
            </a:r>
            <a:r>
              <a:rPr lang="en-US" sz="8000" spc="-72" dirty="0">
                <a:latin typeface="HK Grotesk Bold"/>
              </a:rPr>
              <a:t> </a:t>
            </a:r>
            <a:r>
              <a:rPr lang="en-US" sz="8000" spc="-72" dirty="0" err="1">
                <a:latin typeface="HK Grotesk Bold"/>
              </a:rPr>
              <a:t>Recursos</a:t>
            </a:r>
            <a:endParaRPr lang="en-US" sz="8000" spc="-72" dirty="0"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31396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6927"/>
            <a:ext cx="18288000" cy="9722427"/>
          </a:xfrm>
          <a:prstGeom prst="rect">
            <a:avLst/>
          </a:prstGeom>
          <a:solidFill>
            <a:srgbClr val="2600B1"/>
          </a:solidFill>
        </p:spPr>
      </p:sp>
      <p:sp>
        <p:nvSpPr>
          <p:cNvPr id="7" name="TextBox 7"/>
          <p:cNvSpPr txBox="1"/>
          <p:nvPr/>
        </p:nvSpPr>
        <p:spPr>
          <a:xfrm>
            <a:off x="381000" y="339417"/>
            <a:ext cx="12281719" cy="131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</a:pPr>
            <a:r>
              <a:rPr lang="en-US" sz="5000" spc="-125" dirty="0">
                <a:solidFill>
                  <a:srgbClr val="FFFFFF"/>
                </a:solidFill>
                <a:latin typeface="HK Grotesk Bold"/>
              </a:rPr>
              <a:t>Caso</a:t>
            </a:r>
          </a:p>
          <a:p>
            <a:pPr marL="0" lvl="0" indent="0" algn="l">
              <a:lnSpc>
                <a:spcPts val="5000"/>
              </a:lnSpc>
            </a:pPr>
            <a:r>
              <a:rPr lang="en-US" sz="5000" spc="-125" dirty="0" err="1">
                <a:solidFill>
                  <a:srgbClr val="FFFFFF"/>
                </a:solidFill>
                <a:latin typeface="HK Grotesk Bold"/>
              </a:rPr>
              <a:t>practico</a:t>
            </a:r>
            <a:r>
              <a:rPr lang="en-US" sz="5000" spc="-125" dirty="0">
                <a:solidFill>
                  <a:srgbClr val="FFFFFF"/>
                </a:solidFill>
                <a:latin typeface="HK Grotesk Bold"/>
              </a:rPr>
              <a:t>: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7432" y="2476500"/>
            <a:ext cx="6899432" cy="6899432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1319605" y="3492286"/>
            <a:ext cx="4853912" cy="4867860"/>
          </a:xfrm>
          <a:custGeom>
            <a:avLst/>
            <a:gdLst/>
            <a:ahLst/>
            <a:cxnLst/>
            <a:rect l="l" t="t" r="r" b="b"/>
            <a:pathLst>
              <a:path w="4853912" h="4867860">
                <a:moveTo>
                  <a:pt x="0" y="0"/>
                </a:moveTo>
                <a:lnTo>
                  <a:pt x="4853912" y="0"/>
                </a:lnTo>
                <a:lnTo>
                  <a:pt x="4853912" y="4867860"/>
                </a:lnTo>
                <a:lnTo>
                  <a:pt x="0" y="4867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50032" y="70215"/>
            <a:ext cx="14404344" cy="1637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12"/>
              </a:lnSpc>
              <a:spcBef>
                <a:spcPct val="0"/>
              </a:spcBef>
            </a:pPr>
            <a:r>
              <a:rPr lang="en-US" sz="4056" spc="-101" dirty="0" err="1">
                <a:solidFill>
                  <a:srgbClr val="FFFFFF"/>
                </a:solidFill>
                <a:latin typeface="HK Grotesk Bold"/>
              </a:rPr>
              <a:t>Diseñar</a:t>
            </a:r>
            <a:r>
              <a:rPr lang="en-US" sz="4056" spc="-101" dirty="0">
                <a:solidFill>
                  <a:srgbClr val="FFFFFF"/>
                </a:solidFill>
                <a:latin typeface="HK Grotesk Bold"/>
              </a:rPr>
              <a:t> e </a:t>
            </a:r>
            <a:r>
              <a:rPr lang="en-US" sz="4056" spc="-101" dirty="0" err="1">
                <a:solidFill>
                  <a:srgbClr val="FFFFFF"/>
                </a:solidFill>
                <a:latin typeface="HK Grotesk Bold"/>
              </a:rPr>
              <a:t>implementar</a:t>
            </a:r>
            <a:r>
              <a:rPr lang="en-US" sz="4056" spc="-101" dirty="0">
                <a:solidFill>
                  <a:srgbClr val="FFFFFF"/>
                </a:solidFill>
                <a:latin typeface="HK Grotesk Bold"/>
              </a:rPr>
              <a:t> una red </a:t>
            </a:r>
            <a:r>
              <a:rPr lang="en-US" sz="4056" spc="-101" dirty="0" err="1">
                <a:solidFill>
                  <a:srgbClr val="FFFFFF"/>
                </a:solidFill>
                <a:latin typeface="HK Grotesk Bold"/>
              </a:rPr>
              <a:t>conectando</a:t>
            </a:r>
            <a:r>
              <a:rPr lang="en-US" sz="4056" spc="-101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056" spc="-101" dirty="0" err="1">
                <a:solidFill>
                  <a:srgbClr val="FFFFFF"/>
                </a:solidFill>
                <a:latin typeface="HK Grotesk Bold"/>
              </a:rPr>
              <a:t>diferentes</a:t>
            </a:r>
            <a:r>
              <a:rPr lang="en-US" sz="4056" spc="-101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056" spc="-101" dirty="0" err="1">
                <a:solidFill>
                  <a:srgbClr val="FFFFFF"/>
                </a:solidFill>
                <a:latin typeface="HK Grotesk Bold"/>
              </a:rPr>
              <a:t>equipos</a:t>
            </a:r>
            <a:r>
              <a:rPr lang="en-US" sz="4056" spc="-101" dirty="0">
                <a:solidFill>
                  <a:srgbClr val="FFFFFF"/>
                </a:solidFill>
                <a:latin typeface="HK Grotesk Bold"/>
              </a:rPr>
              <a:t> por </a:t>
            </a:r>
            <a:r>
              <a:rPr lang="en-US" sz="4056" spc="-101" dirty="0" err="1">
                <a:solidFill>
                  <a:srgbClr val="FFFFFF"/>
                </a:solidFill>
                <a:latin typeface="HK Grotesk Bold"/>
              </a:rPr>
              <a:t>medios</a:t>
            </a:r>
            <a:r>
              <a:rPr lang="en-US" sz="4056" spc="-101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056" spc="-101" dirty="0" err="1">
                <a:solidFill>
                  <a:srgbClr val="FFFFFF"/>
                </a:solidFill>
                <a:latin typeface="HK Grotesk Bold"/>
              </a:rPr>
              <a:t>fisicos</a:t>
            </a:r>
            <a:r>
              <a:rPr lang="en-US" sz="4056" spc="-101" dirty="0">
                <a:solidFill>
                  <a:srgbClr val="FFFFFF"/>
                </a:solidFill>
                <a:latin typeface="HK Grotesk Bold"/>
              </a:rPr>
              <a:t> e </a:t>
            </a:r>
            <a:r>
              <a:rPr lang="en-US" sz="4056" spc="-101" dirty="0" err="1">
                <a:solidFill>
                  <a:srgbClr val="FFFFFF"/>
                </a:solidFill>
                <a:latin typeface="HK Grotesk Bold"/>
              </a:rPr>
              <a:t>inalambricos</a:t>
            </a:r>
            <a:r>
              <a:rPr lang="en-US" sz="4056" spc="-101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056" spc="-101" dirty="0" err="1">
                <a:solidFill>
                  <a:srgbClr val="FFFFFF"/>
                </a:solidFill>
                <a:latin typeface="HK Grotesk Bold"/>
              </a:rPr>
              <a:t>utilizando</a:t>
            </a:r>
            <a:r>
              <a:rPr lang="en-US" sz="4056" spc="-101" dirty="0">
                <a:solidFill>
                  <a:srgbClr val="FFFFFF"/>
                </a:solidFill>
                <a:latin typeface="HK Grotesk Bold"/>
              </a:rPr>
              <a:t> un router y un bridge </a:t>
            </a:r>
          </a:p>
        </p:txBody>
      </p:sp>
      <p:sp>
        <p:nvSpPr>
          <p:cNvPr id="11" name="TextBox 7"/>
          <p:cNvSpPr txBox="1"/>
          <p:nvPr/>
        </p:nvSpPr>
        <p:spPr>
          <a:xfrm>
            <a:off x="2781325" y="1570036"/>
            <a:ext cx="232407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00"/>
              </a:lnSpc>
            </a:pPr>
            <a:r>
              <a:rPr lang="en-US" sz="9600" spc="-125" dirty="0">
                <a:solidFill>
                  <a:srgbClr val="FFFFFF"/>
                </a:solidFill>
                <a:latin typeface="HK Grotesk Bold"/>
              </a:rPr>
              <a:t> 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5B10C707-6D43-4829-B8C8-225D14B1A8E4}"/>
              </a:ext>
            </a:extLst>
          </p:cNvPr>
          <p:cNvGrpSpPr/>
          <p:nvPr/>
        </p:nvGrpSpPr>
        <p:grpSpPr>
          <a:xfrm>
            <a:off x="3157165" y="1786382"/>
            <a:ext cx="7895039" cy="5296449"/>
            <a:chOff x="4255855" y="2070506"/>
            <a:chExt cx="7895039" cy="5296449"/>
          </a:xfrm>
        </p:grpSpPr>
        <p:sp>
          <p:nvSpPr>
            <p:cNvPr id="12" name="Rectángulo 11"/>
            <p:cNvSpPr/>
            <p:nvPr/>
          </p:nvSpPr>
          <p:spPr>
            <a:xfrm>
              <a:off x="4255855" y="2070506"/>
              <a:ext cx="1660379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HK Grotesk Bold"/>
                </a:rPr>
                <a:t>1.</a:t>
              </a:r>
              <a:endParaRPr lang="es-A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404530C6-2503-4979-BF24-85A4EA015B1D}"/>
                </a:ext>
              </a:extLst>
            </p:cNvPr>
            <p:cNvSpPr/>
            <p:nvPr/>
          </p:nvSpPr>
          <p:spPr>
            <a:xfrm>
              <a:off x="5372125" y="2282879"/>
              <a:ext cx="6778769" cy="5084076"/>
            </a:xfrm>
            <a:custGeom>
              <a:avLst/>
              <a:gdLst/>
              <a:ahLst/>
              <a:cxnLst/>
              <a:rect l="l" t="t" r="r" b="b"/>
              <a:pathLst>
                <a:path w="6778769" h="5084076">
                  <a:moveTo>
                    <a:pt x="0" y="0"/>
                  </a:moveTo>
                  <a:lnTo>
                    <a:pt x="6778768" y="0"/>
                  </a:lnTo>
                  <a:lnTo>
                    <a:pt x="6778768" y="5084077"/>
                  </a:lnTo>
                  <a:lnTo>
                    <a:pt x="0" y="5084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0C41BF7-4CEF-4D15-B7D8-80039C907858}"/>
              </a:ext>
            </a:extLst>
          </p:cNvPr>
          <p:cNvGrpSpPr/>
          <p:nvPr/>
        </p:nvGrpSpPr>
        <p:grpSpPr>
          <a:xfrm>
            <a:off x="4038600" y="6077392"/>
            <a:ext cx="8624404" cy="3638108"/>
            <a:chOff x="5243995" y="6641965"/>
            <a:chExt cx="8624404" cy="3638108"/>
          </a:xfrm>
        </p:grpSpPr>
        <p:sp>
          <p:nvSpPr>
            <p:cNvPr id="13" name="Rectángulo 12"/>
            <p:cNvSpPr/>
            <p:nvPr/>
          </p:nvSpPr>
          <p:spPr>
            <a:xfrm>
              <a:off x="5243995" y="7438519"/>
              <a:ext cx="1660379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HK Grotesk Bold"/>
                </a:rPr>
                <a:t>2.</a:t>
              </a:r>
              <a:endParaRPr lang="es-A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6424290" y="6641965"/>
              <a:ext cx="7444109" cy="3638108"/>
            </a:xfrm>
            <a:custGeom>
              <a:avLst/>
              <a:gdLst/>
              <a:ahLst/>
              <a:cxnLst/>
              <a:rect l="l" t="t" r="r" b="b"/>
              <a:pathLst>
                <a:path w="6596698" h="3099472">
                  <a:moveTo>
                    <a:pt x="0" y="0"/>
                  </a:moveTo>
                  <a:lnTo>
                    <a:pt x="6596698" y="0"/>
                  </a:lnTo>
                  <a:lnTo>
                    <a:pt x="6596698" y="3099472"/>
                  </a:lnTo>
                  <a:lnTo>
                    <a:pt x="0" y="3099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B371402F-8353-4BCA-B214-E2037FD0B564}"/>
              </a:ext>
            </a:extLst>
          </p:cNvPr>
          <p:cNvGrpSpPr/>
          <p:nvPr/>
        </p:nvGrpSpPr>
        <p:grpSpPr>
          <a:xfrm>
            <a:off x="11162716" y="2775507"/>
            <a:ext cx="6972884" cy="6363916"/>
            <a:chOff x="12436974" y="3423498"/>
            <a:chExt cx="6972884" cy="6363916"/>
          </a:xfrm>
        </p:grpSpPr>
        <p:sp>
          <p:nvSpPr>
            <p:cNvPr id="14" name="Rectángulo 13"/>
            <p:cNvSpPr/>
            <p:nvPr/>
          </p:nvSpPr>
          <p:spPr>
            <a:xfrm>
              <a:off x="12436974" y="3423498"/>
              <a:ext cx="1660379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  <a:latin typeface="HK Grotesk Bold"/>
                </a:rPr>
                <a:t>3.</a:t>
              </a:r>
              <a:endParaRPr lang="es-A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13960654" y="3454988"/>
              <a:ext cx="5449204" cy="6332426"/>
            </a:xfrm>
            <a:custGeom>
              <a:avLst/>
              <a:gdLst/>
              <a:ahLst/>
              <a:cxnLst/>
              <a:rect l="l" t="t" r="r" b="b"/>
              <a:pathLst>
                <a:path w="4749320" h="6332426">
                  <a:moveTo>
                    <a:pt x="0" y="0"/>
                  </a:moveTo>
                  <a:lnTo>
                    <a:pt x="4749319" y="0"/>
                  </a:lnTo>
                  <a:lnTo>
                    <a:pt x="4749319" y="6332427"/>
                  </a:lnTo>
                  <a:lnTo>
                    <a:pt x="0" y="6332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s-AR" dirty="0"/>
            </a:p>
          </p:txBody>
        </p:sp>
      </p:grpSp>
      <p:sp>
        <p:nvSpPr>
          <p:cNvPr id="18" name="TextBox 3">
            <a:extLst>
              <a:ext uri="{FF2B5EF4-FFF2-40B4-BE49-F238E27FC236}">
                <a16:creationId xmlns:a16="http://schemas.microsoft.com/office/drawing/2014/main" id="{506288B3-E8FD-4079-B951-A6A048DAF865}"/>
              </a:ext>
            </a:extLst>
          </p:cNvPr>
          <p:cNvSpPr txBox="1"/>
          <p:nvPr/>
        </p:nvSpPr>
        <p:spPr>
          <a:xfrm>
            <a:off x="995129" y="98717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3CA44814-58A7-471F-9A9E-310A56AAA4AF}"/>
              </a:ext>
            </a:extLst>
          </p:cNvPr>
          <p:cNvSpPr txBox="1"/>
          <p:nvPr/>
        </p:nvSpPr>
        <p:spPr>
          <a:xfrm>
            <a:off x="3684326" y="98679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Caso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practico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B2A6A8E-1FE8-A355-592E-650447C2C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306040"/>
            <a:ext cx="3894860" cy="3894860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7232822" y="9281358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995129" y="9810463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3684326" y="97917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implementación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511E6351-853D-776E-7A5F-ED766E3562D5}"/>
              </a:ext>
            </a:extLst>
          </p:cNvPr>
          <p:cNvSpPr/>
          <p:nvPr/>
        </p:nvSpPr>
        <p:spPr>
          <a:xfrm>
            <a:off x="268549" y="3953038"/>
            <a:ext cx="2703251" cy="251460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7F4D4839-8058-4BFC-9790-3B8A3EB7320E}"/>
              </a:ext>
            </a:extLst>
          </p:cNvPr>
          <p:cNvSpPr txBox="1"/>
          <p:nvPr/>
        </p:nvSpPr>
        <p:spPr>
          <a:xfrm>
            <a:off x="-457200" y="-22881"/>
            <a:ext cx="13331640" cy="1163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8000" spc="-273" dirty="0" err="1">
                <a:latin typeface="HK Grotesk Bold"/>
              </a:rPr>
              <a:t>Implementación</a:t>
            </a:r>
            <a:endParaRPr lang="en-US" sz="8000" spc="-273" dirty="0">
              <a:latin typeface="HK Grotesk 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25BE8604-7E58-46B2-9FBB-61E29067CA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1257300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27B5A06-A9BA-4F1A-A0AC-65C7E0E4D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419" y="3695700"/>
            <a:ext cx="7447544" cy="5585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33156C0-817D-4C85-B01D-6C0B756B5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60" y="1076717"/>
            <a:ext cx="3451666" cy="51910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CA3A0D8-5A76-4D9F-A71A-A40811A015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937975"/>
            <a:ext cx="4191000" cy="5587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9953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907878" y="9186395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F2C45A-8B5C-4324-90A5-4933D6B01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" y="4000500"/>
            <a:ext cx="3280016" cy="3280016"/>
          </a:xfrm>
          <a:prstGeom prst="rect">
            <a:avLst/>
          </a:prstGeom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B8BE355D-2F9A-4359-8800-F87E999008E1}"/>
              </a:ext>
            </a:extLst>
          </p:cNvPr>
          <p:cNvSpPr/>
          <p:nvPr/>
        </p:nvSpPr>
        <p:spPr>
          <a:xfrm>
            <a:off x="547967" y="4589908"/>
            <a:ext cx="2191248" cy="2121805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AE33468-0D25-435B-AD36-A8095EBE2EFF}"/>
              </a:ext>
            </a:extLst>
          </p:cNvPr>
          <p:cNvSpPr txBox="1"/>
          <p:nvPr/>
        </p:nvSpPr>
        <p:spPr>
          <a:xfrm>
            <a:off x="-26063" y="181182"/>
            <a:ext cx="18135600" cy="1163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8000" spc="-273" dirty="0">
                <a:latin typeface="HK Grotesk Bold"/>
              </a:rPr>
              <a:t>Bonus track: </a:t>
            </a:r>
            <a:r>
              <a:rPr lang="en-US" sz="8000" spc="-273" dirty="0" err="1">
                <a:latin typeface="HK Grotesk Bold"/>
              </a:rPr>
              <a:t>Configuración</a:t>
            </a:r>
            <a:r>
              <a:rPr lang="en-US" sz="8000" spc="-273" dirty="0">
                <a:latin typeface="HK Grotesk Bold"/>
              </a:rPr>
              <a:t> red </a:t>
            </a:r>
            <a:r>
              <a:rPr lang="en-US" sz="8000" spc="-273" dirty="0" err="1">
                <a:latin typeface="HK Grotesk Bold"/>
              </a:rPr>
              <a:t>Adhoc</a:t>
            </a:r>
            <a:endParaRPr lang="en-US" sz="8000" spc="-273" dirty="0">
              <a:latin typeface="HK Grotesk Bold"/>
            </a:endParaRPr>
          </a:p>
        </p:txBody>
      </p:sp>
      <p:pic>
        <p:nvPicPr>
          <p:cNvPr id="4" name="Videoadho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6031" y="1432820"/>
            <a:ext cx="12939101" cy="8282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34933550-1330-44C4-BE92-7AE13B6F24F1}"/>
              </a:ext>
            </a:extLst>
          </p:cNvPr>
          <p:cNvSpPr txBox="1"/>
          <p:nvPr/>
        </p:nvSpPr>
        <p:spPr>
          <a:xfrm>
            <a:off x="363845" y="9819781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3909404-20CB-4CC2-BACC-5644D3A3A9AE}"/>
              </a:ext>
            </a:extLst>
          </p:cNvPr>
          <p:cNvSpPr txBox="1"/>
          <p:nvPr/>
        </p:nvSpPr>
        <p:spPr>
          <a:xfrm>
            <a:off x="3048000" y="9848196"/>
            <a:ext cx="5709958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Bonus track :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Configuracion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Red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Adhoc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907878" y="9186395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F2C45A-8B5C-4324-90A5-4933D6B01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" y="4000500"/>
            <a:ext cx="3280016" cy="3280016"/>
          </a:xfrm>
          <a:prstGeom prst="rect">
            <a:avLst/>
          </a:prstGeom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B8BE355D-2F9A-4359-8800-F87E999008E1}"/>
              </a:ext>
            </a:extLst>
          </p:cNvPr>
          <p:cNvSpPr/>
          <p:nvPr/>
        </p:nvSpPr>
        <p:spPr>
          <a:xfrm>
            <a:off x="547967" y="4589908"/>
            <a:ext cx="2191248" cy="2121805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5CF947-EA1D-43A8-89DA-4F943E6117C2}"/>
              </a:ext>
            </a:extLst>
          </p:cNvPr>
          <p:cNvGrpSpPr/>
          <p:nvPr/>
        </p:nvGrpSpPr>
        <p:grpSpPr>
          <a:xfrm>
            <a:off x="2514600" y="-129609"/>
            <a:ext cx="14494940" cy="10454709"/>
            <a:chOff x="2949387" y="-103570"/>
            <a:chExt cx="14494940" cy="10454709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E84F4F33-C349-41AB-B3CF-46CFE53F1880}"/>
                </a:ext>
              </a:extLst>
            </p:cNvPr>
            <p:cNvGrpSpPr/>
            <p:nvPr/>
          </p:nvGrpSpPr>
          <p:grpSpPr>
            <a:xfrm>
              <a:off x="2949387" y="2919282"/>
              <a:ext cx="14494940" cy="7431857"/>
              <a:chOff x="3264587" y="1632440"/>
              <a:chExt cx="14494940" cy="7431857"/>
            </a:xfrm>
          </p:grpSpPr>
          <p:sp>
            <p:nvSpPr>
              <p:cNvPr id="10" name="AutoShape 2">
                <a:extLst>
                  <a:ext uri="{FF2B5EF4-FFF2-40B4-BE49-F238E27FC236}">
                    <a16:creationId xmlns:a16="http://schemas.microsoft.com/office/drawing/2014/main" id="{CCC6D293-7232-4335-B14F-C0A68083B774}"/>
                  </a:ext>
                </a:extLst>
              </p:cNvPr>
              <p:cNvSpPr/>
              <p:nvPr/>
            </p:nvSpPr>
            <p:spPr>
              <a:xfrm>
                <a:off x="3264587" y="1632440"/>
                <a:ext cx="14448866" cy="7431857"/>
              </a:xfrm>
              <a:prstGeom prst="rect">
                <a:avLst/>
              </a:prstGeom>
              <a:solidFill>
                <a:srgbClr val="2600B1"/>
              </a:solidFill>
              <a:effectLst>
                <a:softEdge rad="635000"/>
              </a:effectLst>
            </p:spPr>
            <p:txBody>
              <a:bodyPr/>
              <a:lstStyle/>
              <a:p>
                <a:endParaRPr lang="es-AR" dirty="0"/>
              </a:p>
            </p:txBody>
          </p:sp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6D94BA76-1D84-4ABF-A032-25C786BEEEE6}"/>
                  </a:ext>
                </a:extLst>
              </p:cNvPr>
              <p:cNvSpPr txBox="1"/>
              <p:nvPr/>
            </p:nvSpPr>
            <p:spPr>
              <a:xfrm>
                <a:off x="3971495" y="4751828"/>
                <a:ext cx="13788032" cy="11135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8712"/>
                  </a:lnSpc>
                  <a:spcBef>
                    <a:spcPct val="0"/>
                  </a:spcBef>
                </a:pPr>
                <a:r>
                  <a:rPr lang="en-US" sz="7200" spc="-180" dirty="0">
                    <a:solidFill>
                      <a:srgbClr val="FFFFFF"/>
                    </a:solidFill>
                    <a:latin typeface="HK Grotesk Bold"/>
                  </a:rPr>
                  <a:t>¡</a:t>
                </a:r>
                <a:r>
                  <a:rPr lang="en-US" sz="7200" spc="-180" dirty="0" err="1">
                    <a:solidFill>
                      <a:srgbClr val="FFFFFF"/>
                    </a:solidFill>
                    <a:latin typeface="HK Grotesk Bold"/>
                  </a:rPr>
                  <a:t>Muchas</a:t>
                </a:r>
                <a:r>
                  <a:rPr lang="en-US" sz="7200" spc="-180" dirty="0">
                    <a:solidFill>
                      <a:srgbClr val="FFFFFF"/>
                    </a:solidFill>
                    <a:latin typeface="HK Grotesk Bold"/>
                  </a:rPr>
                  <a:t> gracias </a:t>
                </a:r>
                <a:r>
                  <a:rPr lang="en-US" sz="7200" spc="-180" dirty="0" err="1">
                    <a:solidFill>
                      <a:srgbClr val="FFFFFF"/>
                    </a:solidFill>
                    <a:latin typeface="HK Grotesk Bold"/>
                  </a:rPr>
                  <a:t>por</a:t>
                </a:r>
                <a:r>
                  <a:rPr lang="en-US" sz="7200" spc="-180" dirty="0">
                    <a:solidFill>
                      <a:srgbClr val="FFFFFF"/>
                    </a:solidFill>
                    <a:latin typeface="HK Grotesk Bold"/>
                  </a:rPr>
                  <a:t> </a:t>
                </a:r>
                <a:r>
                  <a:rPr lang="en-US" sz="7200" spc="-180" dirty="0" err="1">
                    <a:solidFill>
                      <a:srgbClr val="FFFFFF"/>
                    </a:solidFill>
                    <a:latin typeface="HK Grotesk Bold"/>
                  </a:rPr>
                  <a:t>su</a:t>
                </a:r>
                <a:r>
                  <a:rPr lang="en-US" sz="7200" spc="-180" dirty="0">
                    <a:solidFill>
                      <a:srgbClr val="FFFFFF"/>
                    </a:solidFill>
                    <a:latin typeface="HK Grotesk Bold"/>
                  </a:rPr>
                  <a:t> </a:t>
                </a:r>
                <a:r>
                  <a:rPr lang="en-US" sz="7200" spc="-180" dirty="0" err="1">
                    <a:solidFill>
                      <a:srgbClr val="FFFFFF"/>
                    </a:solidFill>
                    <a:latin typeface="HK Grotesk Bold"/>
                  </a:rPr>
                  <a:t>atención</a:t>
                </a:r>
                <a:r>
                  <a:rPr lang="en-US" sz="7200" spc="-180" dirty="0">
                    <a:solidFill>
                      <a:srgbClr val="FFFFFF"/>
                    </a:solidFill>
                    <a:latin typeface="HK Grotesk Bold"/>
                  </a:rPr>
                  <a:t>!</a:t>
                </a:r>
              </a:p>
            </p:txBody>
          </p:sp>
        </p:grp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DA082289-5763-4C6B-B29B-5A8271166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899" y="-103570"/>
              <a:ext cx="10884449" cy="604570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CA0389D-226C-4519-93B8-4E1B6153506D}"/>
              </a:ext>
            </a:extLst>
          </p:cNvPr>
          <p:cNvSpPr txBox="1"/>
          <p:nvPr/>
        </p:nvSpPr>
        <p:spPr>
          <a:xfrm>
            <a:off x="2514600" y="7123678"/>
            <a:ext cx="14024785" cy="2152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8712"/>
              </a:lnSpc>
              <a:spcBef>
                <a:spcPct val="0"/>
              </a:spcBef>
            </a:pPr>
            <a:r>
              <a:rPr lang="en-US" sz="2800" spc="-180" dirty="0">
                <a:solidFill>
                  <a:srgbClr val="FFFFFF"/>
                </a:solidFill>
                <a:latin typeface="HK Grotesk Bold"/>
              </a:rPr>
              <a:t>Jose de </a:t>
            </a:r>
            <a:r>
              <a:rPr lang="en-US" sz="2800" spc="-180" dirty="0" err="1">
                <a:solidFill>
                  <a:srgbClr val="FFFFFF"/>
                </a:solidFill>
                <a:latin typeface="HK Grotesk Bold"/>
              </a:rPr>
              <a:t>Haro</a:t>
            </a:r>
            <a:r>
              <a:rPr lang="en-US" sz="2800" spc="-180" dirty="0">
                <a:solidFill>
                  <a:srgbClr val="FFFFFF"/>
                </a:solidFill>
                <a:latin typeface="HK Grotesk Bold"/>
              </a:rPr>
              <a:t>  - Claudio Gonzalez – Bruno </a:t>
            </a:r>
            <a:r>
              <a:rPr lang="en-US" sz="2800" spc="-180" dirty="0" err="1">
                <a:solidFill>
                  <a:srgbClr val="FFFFFF"/>
                </a:solidFill>
                <a:latin typeface="HK Grotesk Bold"/>
              </a:rPr>
              <a:t>Madozzo</a:t>
            </a:r>
            <a:r>
              <a:rPr lang="en-US" sz="2800" spc="-180" dirty="0">
                <a:solidFill>
                  <a:srgbClr val="FFFFFF"/>
                </a:solidFill>
                <a:latin typeface="HK Grotesk Bold"/>
              </a:rPr>
              <a:t> – Cristian Aparicio – Diego </a:t>
            </a:r>
            <a:r>
              <a:rPr lang="en-US" sz="2800" spc="-180" dirty="0" err="1">
                <a:solidFill>
                  <a:srgbClr val="FFFFFF"/>
                </a:solidFill>
                <a:latin typeface="HK Grotesk Bold"/>
              </a:rPr>
              <a:t>Guillén</a:t>
            </a:r>
            <a:endParaRPr lang="en-US" sz="2800" spc="-180" dirty="0">
              <a:solidFill>
                <a:srgbClr val="FFFFFF"/>
              </a:solidFill>
              <a:latin typeface="HK Grotesk Bold"/>
            </a:endParaRPr>
          </a:p>
          <a:p>
            <a:pPr marL="0" lvl="0" indent="0" algn="ctr">
              <a:lnSpc>
                <a:spcPts val="8712"/>
              </a:lnSpc>
              <a:spcBef>
                <a:spcPct val="0"/>
              </a:spcBef>
            </a:pPr>
            <a:r>
              <a:rPr lang="en-US" sz="2800" spc="-180" dirty="0">
                <a:solidFill>
                  <a:srgbClr val="FFFFFF"/>
                </a:solidFill>
                <a:latin typeface="HK Grotesk Bold"/>
              </a:rPr>
              <a:t>Comunicaciones y Redes 2023 – JC Prof Ing Patricia </a:t>
            </a:r>
            <a:r>
              <a:rPr lang="en-US" sz="2800" spc="-180" dirty="0" err="1">
                <a:solidFill>
                  <a:srgbClr val="FFFFFF"/>
                </a:solidFill>
                <a:latin typeface="HK Grotesk Bold"/>
              </a:rPr>
              <a:t>Nazar</a:t>
            </a:r>
            <a:r>
              <a:rPr lang="en-US" sz="2800" spc="-180" dirty="0">
                <a:solidFill>
                  <a:srgbClr val="FFFFFF"/>
                </a:solidFill>
                <a:latin typeface="HK Grotesk Bold"/>
              </a:rPr>
              <a:t> – TP Prof Ing Daniel Ibarra</a:t>
            </a:r>
          </a:p>
        </p:txBody>
      </p:sp>
    </p:spTree>
    <p:extLst>
      <p:ext uri="{BB962C8B-B14F-4D97-AF65-F5344CB8AC3E}">
        <p14:creationId xmlns:p14="http://schemas.microsoft.com/office/powerpoint/2010/main" val="249350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22" y="1449033"/>
            <a:ext cx="7506678" cy="750667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-5400000">
            <a:off x="2463774" y="204434"/>
            <a:ext cx="2567390" cy="3465686"/>
          </a:xfrm>
          <a:custGeom>
            <a:avLst/>
            <a:gdLst/>
            <a:ahLst/>
            <a:cxnLst/>
            <a:rect l="l" t="t" r="r" b="b"/>
            <a:pathLst>
              <a:path w="2567390" h="3465686">
                <a:moveTo>
                  <a:pt x="0" y="0"/>
                </a:moveTo>
                <a:lnTo>
                  <a:pt x="2567390" y="0"/>
                </a:lnTo>
                <a:lnTo>
                  <a:pt x="2567390" y="3465686"/>
                </a:lnTo>
                <a:lnTo>
                  <a:pt x="0" y="346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2527416" y="3254626"/>
            <a:ext cx="2567390" cy="3465686"/>
          </a:xfrm>
          <a:custGeom>
            <a:avLst/>
            <a:gdLst/>
            <a:ahLst/>
            <a:cxnLst/>
            <a:rect l="l" t="t" r="r" b="b"/>
            <a:pathLst>
              <a:path w="2567390" h="3465686">
                <a:moveTo>
                  <a:pt x="0" y="0"/>
                </a:moveTo>
                <a:lnTo>
                  <a:pt x="2567390" y="0"/>
                </a:lnTo>
                <a:lnTo>
                  <a:pt x="2567390" y="3465686"/>
                </a:lnTo>
                <a:lnTo>
                  <a:pt x="0" y="346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 flipV="1">
            <a:off x="13230531" y="221194"/>
            <a:ext cx="2553125" cy="3446431"/>
          </a:xfrm>
          <a:custGeom>
            <a:avLst/>
            <a:gdLst/>
            <a:ahLst/>
            <a:cxnLst/>
            <a:rect l="l" t="t" r="r" b="b"/>
            <a:pathLst>
              <a:path w="2553125" h="3446431">
                <a:moveTo>
                  <a:pt x="0" y="3446430"/>
                </a:moveTo>
                <a:lnTo>
                  <a:pt x="2553125" y="3446430"/>
                </a:lnTo>
                <a:lnTo>
                  <a:pt x="2553125" y="0"/>
                </a:lnTo>
                <a:lnTo>
                  <a:pt x="0" y="0"/>
                </a:lnTo>
                <a:lnTo>
                  <a:pt x="0" y="344643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 flipV="1">
            <a:off x="13204344" y="3292032"/>
            <a:ext cx="2553125" cy="3446431"/>
          </a:xfrm>
          <a:custGeom>
            <a:avLst/>
            <a:gdLst/>
            <a:ahLst/>
            <a:cxnLst/>
            <a:rect l="l" t="t" r="r" b="b"/>
            <a:pathLst>
              <a:path w="2553125" h="3446431">
                <a:moveTo>
                  <a:pt x="0" y="3446430"/>
                </a:moveTo>
                <a:lnTo>
                  <a:pt x="2553125" y="3446430"/>
                </a:lnTo>
                <a:lnTo>
                  <a:pt x="2553125" y="0"/>
                </a:lnTo>
                <a:lnTo>
                  <a:pt x="0" y="0"/>
                </a:lnTo>
                <a:lnTo>
                  <a:pt x="0" y="344643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204122" y="8968411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474620" y="4881899"/>
            <a:ext cx="514229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2"/>
              </a:lnSpc>
            </a:pPr>
            <a:r>
              <a:rPr lang="en-US" sz="5138" spc="-128" dirty="0" err="1">
                <a:solidFill>
                  <a:srgbClr val="2600B1"/>
                </a:solidFill>
                <a:latin typeface="HK Grotesk Bold"/>
              </a:rPr>
              <a:t>Temario</a:t>
            </a:r>
            <a:endParaRPr lang="en-US" sz="5138" spc="-12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72196" y="4684289"/>
            <a:ext cx="3080585" cy="938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6"/>
              </a:lnSpc>
              <a:spcBef>
                <a:spcPct val="0"/>
              </a:spcBef>
            </a:pPr>
            <a:r>
              <a:rPr lang="en-US" sz="2926" spc="-73" dirty="0" err="1">
                <a:solidFill>
                  <a:srgbClr val="FFFFFF"/>
                </a:solidFill>
                <a:latin typeface="HK Grotesk Bold"/>
              </a:rPr>
              <a:t>Modelo</a:t>
            </a:r>
            <a:r>
              <a:rPr lang="en-US" sz="2926" spc="-73" dirty="0">
                <a:solidFill>
                  <a:srgbClr val="FFFFFF"/>
                </a:solidFill>
                <a:latin typeface="HK Grotesk Bold"/>
              </a:rPr>
              <a:t> en Cisco Packet Tracer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72196" y="1696828"/>
            <a:ext cx="3080585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6"/>
              </a:lnSpc>
              <a:spcBef>
                <a:spcPct val="0"/>
              </a:spcBef>
            </a:pPr>
            <a:r>
              <a:rPr lang="en-US" sz="2926" spc="-73" dirty="0" err="1">
                <a:solidFill>
                  <a:srgbClr val="FFFFFF"/>
                </a:solidFill>
                <a:latin typeface="HK Grotesk Bold"/>
              </a:rPr>
              <a:t>Características</a:t>
            </a:r>
            <a:endParaRPr lang="en-US" sz="2926" spc="-73" dirty="0">
              <a:solidFill>
                <a:srgbClr val="FFFFFF"/>
              </a:solidFill>
              <a:latin typeface="HK Grotesk Bold"/>
            </a:endParaRPr>
          </a:p>
          <a:p>
            <a:pPr marL="0" lvl="0" indent="0" algn="ctr">
              <a:lnSpc>
                <a:spcPts val="3746"/>
              </a:lnSpc>
              <a:spcBef>
                <a:spcPct val="0"/>
              </a:spcBef>
            </a:pPr>
            <a:r>
              <a:rPr lang="en-US" sz="2926" spc="-73" dirty="0">
                <a:solidFill>
                  <a:srgbClr val="FFFFFF"/>
                </a:solidFill>
                <a:latin typeface="HK Grotesk Bold"/>
              </a:rPr>
              <a:t>De la red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12460" y="1526162"/>
            <a:ext cx="3063470" cy="93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2910" spc="-72" dirty="0" err="1">
                <a:solidFill>
                  <a:srgbClr val="FFFFFF"/>
                </a:solidFill>
                <a:latin typeface="HK Grotesk Bold"/>
              </a:rPr>
              <a:t>Configuración</a:t>
            </a:r>
            <a:r>
              <a:rPr lang="en-US" sz="2910" spc="-72" dirty="0">
                <a:solidFill>
                  <a:srgbClr val="FFFFFF"/>
                </a:solidFill>
                <a:latin typeface="HK Grotesk Bold"/>
              </a:rPr>
              <a:t> SO Windows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75358" y="4684289"/>
            <a:ext cx="3063470" cy="93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2910" spc="-72" dirty="0" err="1">
                <a:solidFill>
                  <a:srgbClr val="FFFFFF"/>
                </a:solidFill>
                <a:latin typeface="HK Grotesk Bold"/>
              </a:rPr>
              <a:t>Compartir</a:t>
            </a:r>
            <a:r>
              <a:rPr lang="en-US" sz="2910" spc="-72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2910" spc="-72" dirty="0" err="1">
                <a:solidFill>
                  <a:srgbClr val="FFFFFF"/>
                </a:solidFill>
                <a:latin typeface="HK Grotesk Bold"/>
              </a:rPr>
              <a:t>Recursos</a:t>
            </a:r>
            <a:endParaRPr lang="en-US" sz="2910" spc="-72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20" name="Freeform 20"/>
          <p:cNvSpPr/>
          <p:nvPr/>
        </p:nvSpPr>
        <p:spPr>
          <a:xfrm rot="-5400000">
            <a:off x="2527416" y="6317630"/>
            <a:ext cx="2567390" cy="3465686"/>
          </a:xfrm>
          <a:custGeom>
            <a:avLst/>
            <a:gdLst/>
            <a:ahLst/>
            <a:cxnLst/>
            <a:rect l="l" t="t" r="r" b="b"/>
            <a:pathLst>
              <a:path w="2567390" h="3465686">
                <a:moveTo>
                  <a:pt x="0" y="0"/>
                </a:moveTo>
                <a:lnTo>
                  <a:pt x="2567390" y="0"/>
                </a:lnTo>
                <a:lnTo>
                  <a:pt x="2567390" y="3465686"/>
                </a:lnTo>
                <a:lnTo>
                  <a:pt x="0" y="3465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323484" y="7780128"/>
            <a:ext cx="3080585" cy="938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6"/>
              </a:lnSpc>
              <a:spcBef>
                <a:spcPct val="0"/>
              </a:spcBef>
            </a:pPr>
            <a:r>
              <a:rPr lang="en-US" sz="2926" spc="-73" dirty="0" err="1">
                <a:solidFill>
                  <a:srgbClr val="FFFFFF"/>
                </a:solidFill>
                <a:latin typeface="HK Grotesk Bold"/>
              </a:rPr>
              <a:t>Dispositivos</a:t>
            </a:r>
            <a:r>
              <a:rPr lang="en-US" sz="2926" spc="-73" dirty="0">
                <a:solidFill>
                  <a:srgbClr val="FFFFFF"/>
                </a:solidFill>
                <a:latin typeface="HK Grotesk Bold"/>
              </a:rPr>
              <a:t> de </a:t>
            </a:r>
            <a:r>
              <a:rPr lang="en-US" sz="2926" spc="-73" dirty="0" err="1">
                <a:solidFill>
                  <a:srgbClr val="FFFFFF"/>
                </a:solidFill>
                <a:latin typeface="HK Grotesk Bold"/>
              </a:rPr>
              <a:t>Interconexión</a:t>
            </a:r>
            <a:endParaRPr lang="en-US" sz="2926" spc="-73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22" name="Freeform 22"/>
          <p:cNvSpPr/>
          <p:nvPr/>
        </p:nvSpPr>
        <p:spPr>
          <a:xfrm rot="-5400000" flipV="1">
            <a:off x="13204344" y="6334390"/>
            <a:ext cx="2553125" cy="3446431"/>
          </a:xfrm>
          <a:custGeom>
            <a:avLst/>
            <a:gdLst/>
            <a:ahLst/>
            <a:cxnLst/>
            <a:rect l="l" t="t" r="r" b="b"/>
            <a:pathLst>
              <a:path w="2553125" h="3446431">
                <a:moveTo>
                  <a:pt x="0" y="3446431"/>
                </a:moveTo>
                <a:lnTo>
                  <a:pt x="2553125" y="3446431"/>
                </a:lnTo>
                <a:lnTo>
                  <a:pt x="2553125" y="0"/>
                </a:lnTo>
                <a:lnTo>
                  <a:pt x="0" y="0"/>
                </a:lnTo>
                <a:lnTo>
                  <a:pt x="0" y="34464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975358" y="7726647"/>
            <a:ext cx="3063470" cy="466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25"/>
              </a:lnSpc>
              <a:spcBef>
                <a:spcPct val="0"/>
              </a:spcBef>
            </a:pPr>
            <a:r>
              <a:rPr lang="en-US" sz="2910" spc="-72" dirty="0" err="1">
                <a:solidFill>
                  <a:srgbClr val="FFFFFF"/>
                </a:solidFill>
                <a:latin typeface="HK Grotesk Bold"/>
              </a:rPr>
              <a:t>Implemetación</a:t>
            </a:r>
            <a:endParaRPr lang="en-US" sz="2910" spc="-72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3684326" y="97155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Temario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6204122" y="8448624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3684326" y="97155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2001071" y="514610"/>
            <a:ext cx="6507805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8000" spc="-273" dirty="0" err="1">
                <a:latin typeface="HK Grotesk Bold"/>
              </a:rPr>
              <a:t>Carácteristicas</a:t>
            </a:r>
            <a:endParaRPr lang="en-US" sz="8000" spc="-273" dirty="0">
              <a:latin typeface="HK Grotesk Bold"/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47C7E55-39E8-4A3F-BC23-E954C5F8C17A}"/>
              </a:ext>
            </a:extLst>
          </p:cNvPr>
          <p:cNvGrpSpPr/>
          <p:nvPr/>
        </p:nvGrpSpPr>
        <p:grpSpPr>
          <a:xfrm>
            <a:off x="2001071" y="2037021"/>
            <a:ext cx="15258229" cy="6209148"/>
            <a:chOff x="2001071" y="2037021"/>
            <a:chExt cx="15258229" cy="6209148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D166DC91-4410-49E7-AF52-CE766E565B52}"/>
                </a:ext>
              </a:extLst>
            </p:cNvPr>
            <p:cNvGrpSpPr/>
            <p:nvPr/>
          </p:nvGrpSpPr>
          <p:grpSpPr>
            <a:xfrm>
              <a:off x="2001071" y="2057400"/>
              <a:ext cx="4572382" cy="6172200"/>
              <a:chOff x="2001071" y="2057400"/>
              <a:chExt cx="4572382" cy="6172200"/>
            </a:xfrm>
          </p:grpSpPr>
          <p:sp>
            <p:nvSpPr>
              <p:cNvPr id="2" name="Freeform 2"/>
              <p:cNvSpPr/>
              <p:nvPr/>
            </p:nvSpPr>
            <p:spPr>
              <a:xfrm>
                <a:off x="2001071" y="2057400"/>
                <a:ext cx="4572382" cy="6172200"/>
              </a:xfrm>
              <a:custGeom>
                <a:avLst/>
                <a:gdLst/>
                <a:ahLst/>
                <a:cxnLst/>
                <a:rect l="l" t="t" r="r" b="b"/>
                <a:pathLst>
                  <a:path w="4572382" h="6172200">
                    <a:moveTo>
                      <a:pt x="0" y="0"/>
                    </a:moveTo>
                    <a:lnTo>
                      <a:pt x="4572383" y="0"/>
                    </a:lnTo>
                    <a:lnTo>
                      <a:pt x="4572383" y="6172200"/>
                    </a:lnTo>
                    <a:lnTo>
                      <a:pt x="0" y="6172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2230426" y="3886569"/>
                <a:ext cx="3870530" cy="62119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4706"/>
                  </a:lnSpc>
                  <a:spcBef>
                    <a:spcPct val="0"/>
                  </a:spcBef>
                </a:pPr>
                <a:r>
                  <a:rPr lang="en-US" sz="4400" u="none" spc="-91" dirty="0">
                    <a:solidFill>
                      <a:srgbClr val="FFFFFF"/>
                    </a:solidFill>
                    <a:latin typeface="HK Grotesk Bold"/>
                  </a:rPr>
                  <a:t>Tipo de Red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2230426" y="5905354"/>
                <a:ext cx="3870530" cy="3463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535"/>
                  </a:lnSpc>
                  <a:spcBef>
                    <a:spcPct val="0"/>
                  </a:spcBef>
                </a:pPr>
                <a:r>
                  <a:rPr lang="en-US" sz="3200" u="none" dirty="0">
                    <a:solidFill>
                      <a:srgbClr val="FFFFFF"/>
                    </a:solidFill>
                    <a:latin typeface="Open Sans"/>
                  </a:rPr>
                  <a:t>Peer to Peer.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BCC8D4D-6CC5-4EDB-8FE7-5A92128AFD64}"/>
                </a:ext>
              </a:extLst>
            </p:cNvPr>
            <p:cNvGrpSpPr/>
            <p:nvPr/>
          </p:nvGrpSpPr>
          <p:grpSpPr>
            <a:xfrm>
              <a:off x="12686918" y="2037021"/>
              <a:ext cx="4572382" cy="6172200"/>
              <a:chOff x="7218961" y="2057400"/>
              <a:chExt cx="4572382" cy="61722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7218961" y="2057400"/>
                <a:ext cx="4572382" cy="6172200"/>
              </a:xfrm>
              <a:custGeom>
                <a:avLst/>
                <a:gdLst/>
                <a:ahLst/>
                <a:cxnLst/>
                <a:rect l="l" t="t" r="r" b="b"/>
                <a:pathLst>
                  <a:path w="4572382" h="6172200">
                    <a:moveTo>
                      <a:pt x="0" y="0"/>
                    </a:moveTo>
                    <a:lnTo>
                      <a:pt x="4572382" y="0"/>
                    </a:lnTo>
                    <a:lnTo>
                      <a:pt x="4572382" y="6172200"/>
                    </a:lnTo>
                    <a:lnTo>
                      <a:pt x="0" y="6172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500668" y="3606210"/>
                <a:ext cx="3987792" cy="12239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4694"/>
                  </a:lnSpc>
                  <a:spcBef>
                    <a:spcPct val="0"/>
                  </a:spcBef>
                </a:pPr>
                <a:r>
                  <a:rPr lang="en-US" sz="4400" spc="-91" dirty="0">
                    <a:solidFill>
                      <a:srgbClr val="FFFFFF"/>
                    </a:solidFill>
                    <a:latin typeface="HK Grotesk Bold"/>
                  </a:rPr>
                  <a:t>Normas de Comunicacion</a:t>
                </a:r>
                <a:endParaRPr lang="en-US" sz="4000" spc="-91" dirty="0">
                  <a:solidFill>
                    <a:srgbClr val="FFFFFF"/>
                  </a:solidFill>
                  <a:latin typeface="HK Grotesk Bold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220310" y="5244896"/>
                <a:ext cx="4570074" cy="23565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612"/>
                  </a:lnSpc>
                  <a:spcBef>
                    <a:spcPct val="0"/>
                  </a:spcBef>
                </a:pPr>
                <a:r>
                  <a:rPr lang="en-US" sz="3200" u="none" dirty="0" err="1">
                    <a:solidFill>
                      <a:srgbClr val="FFFFFF"/>
                    </a:solidFill>
                    <a:latin typeface="Open Sans"/>
                  </a:rPr>
                  <a:t>Alambrica</a:t>
                </a:r>
                <a:r>
                  <a:rPr lang="en-US" sz="3200" dirty="0">
                    <a:solidFill>
                      <a:srgbClr val="FFFFFF"/>
                    </a:solidFill>
                    <a:latin typeface="Open Sans"/>
                  </a:rPr>
                  <a:t>: </a:t>
                </a:r>
                <a:endParaRPr lang="en-US" sz="32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</a:endParaRPr>
              </a:p>
              <a:p>
                <a:pPr algn="ctr">
                  <a:lnSpc>
                    <a:spcPts val="2612"/>
                  </a:lnSpc>
                  <a:spcBef>
                    <a:spcPct val="0"/>
                  </a:spcBef>
                </a:pPr>
                <a:endParaRPr lang="en-US" sz="3200" dirty="0">
                  <a:solidFill>
                    <a:srgbClr val="FFFFFF"/>
                  </a:solidFill>
                  <a:latin typeface="Open Sans"/>
                </a:endParaRPr>
              </a:p>
              <a:p>
                <a:pPr marL="0" lvl="0" indent="0" algn="ctr">
                  <a:lnSpc>
                    <a:spcPts val="2612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FFFFFF"/>
                    </a:solidFill>
                    <a:latin typeface="Open Sans"/>
                  </a:rPr>
                  <a:t>IEEE 802.3u 100Base-TX</a:t>
                </a:r>
                <a:endParaRPr lang="en-US" sz="32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</a:endParaRPr>
              </a:p>
              <a:p>
                <a:pPr algn="ctr">
                  <a:lnSpc>
                    <a:spcPts val="2612"/>
                  </a:lnSpc>
                  <a:spcBef>
                    <a:spcPct val="0"/>
                  </a:spcBef>
                </a:pPr>
                <a:endParaRPr lang="en-US" sz="32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</a:endParaRPr>
              </a:p>
              <a:p>
                <a:pPr algn="ctr">
                  <a:lnSpc>
                    <a:spcPts val="2612"/>
                  </a:lnSpc>
                  <a:spcBef>
                    <a:spcPct val="0"/>
                  </a:spcBef>
                </a:pPr>
                <a:r>
                  <a:rPr lang="en-US" sz="3200" u="none" dirty="0">
                    <a:solidFill>
                      <a:srgbClr val="FFFFFF"/>
                    </a:solidFill>
                    <a:latin typeface="Open Sans"/>
                  </a:rPr>
                  <a:t>Inalambrica</a:t>
                </a:r>
                <a:r>
                  <a:rPr lang="en-US" sz="3200" dirty="0">
                    <a:solidFill>
                      <a:srgbClr val="FFFFFF"/>
                    </a:solidFill>
                    <a:latin typeface="Open Sans"/>
                  </a:rPr>
                  <a:t>:</a:t>
                </a:r>
              </a:p>
              <a:p>
                <a:pPr algn="ctr">
                  <a:lnSpc>
                    <a:spcPts val="2612"/>
                  </a:lnSpc>
                  <a:spcBef>
                    <a:spcPct val="0"/>
                  </a:spcBef>
                </a:pPr>
                <a:endParaRPr lang="en-US" sz="32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</a:endParaRPr>
              </a:p>
              <a:p>
                <a:pPr marL="0" lvl="0" indent="0" algn="ctr">
                  <a:lnSpc>
                    <a:spcPts val="2612"/>
                  </a:lnSpc>
                  <a:spcBef>
                    <a:spcPct val="0"/>
                  </a:spcBef>
                </a:pPr>
                <a:r>
                  <a:rPr lang="en-US" sz="3200" dirty="0">
                    <a:solidFill>
                      <a:srgbClr val="FFFFFF"/>
                    </a:solidFill>
                    <a:latin typeface="Open Sans"/>
                  </a:rPr>
                  <a:t>IEEE 802.11 b/g/n</a:t>
                </a:r>
                <a:endParaRPr lang="en-US" sz="3200" u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4C43B6E0-9927-4CE7-BD32-43202821BD55}"/>
                </a:ext>
              </a:extLst>
            </p:cNvPr>
            <p:cNvGrpSpPr/>
            <p:nvPr/>
          </p:nvGrpSpPr>
          <p:grpSpPr>
            <a:xfrm>
              <a:off x="7119130" y="2073969"/>
              <a:ext cx="4572382" cy="6172200"/>
              <a:chOff x="12436851" y="2158796"/>
              <a:chExt cx="4572382" cy="6172200"/>
            </a:xfrm>
          </p:grpSpPr>
          <p:sp>
            <p:nvSpPr>
              <p:cNvPr id="22" name="Freeform 3">
                <a:extLst>
                  <a:ext uri="{FF2B5EF4-FFF2-40B4-BE49-F238E27FC236}">
                    <a16:creationId xmlns:a16="http://schemas.microsoft.com/office/drawing/2014/main" id="{098C8427-FABE-4759-BB26-EC2F5340B8DB}"/>
                  </a:ext>
                </a:extLst>
              </p:cNvPr>
              <p:cNvSpPr/>
              <p:nvPr/>
            </p:nvSpPr>
            <p:spPr>
              <a:xfrm>
                <a:off x="12436851" y="2158796"/>
                <a:ext cx="4572382" cy="6172200"/>
              </a:xfrm>
              <a:custGeom>
                <a:avLst/>
                <a:gdLst/>
                <a:ahLst/>
                <a:cxnLst/>
                <a:rect l="l" t="t" r="r" b="b"/>
                <a:pathLst>
                  <a:path w="4572382" h="6172200">
                    <a:moveTo>
                      <a:pt x="0" y="0"/>
                    </a:moveTo>
                    <a:lnTo>
                      <a:pt x="4572382" y="0"/>
                    </a:lnTo>
                    <a:lnTo>
                      <a:pt x="4572382" y="6172200"/>
                    </a:lnTo>
                    <a:lnTo>
                      <a:pt x="0" y="6172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TextBox 7">
                <a:extLst>
                  <a:ext uri="{FF2B5EF4-FFF2-40B4-BE49-F238E27FC236}">
                    <a16:creationId xmlns:a16="http://schemas.microsoft.com/office/drawing/2014/main" id="{4A764374-DF6B-4CD0-AA1F-F02CC80D84C6}"/>
                  </a:ext>
                </a:extLst>
              </p:cNvPr>
              <p:cNvSpPr txBox="1"/>
              <p:nvPr/>
            </p:nvSpPr>
            <p:spPr>
              <a:xfrm>
                <a:off x="12827826" y="3759459"/>
                <a:ext cx="3807939" cy="120148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4645"/>
                  </a:lnSpc>
                  <a:spcBef>
                    <a:spcPct val="0"/>
                  </a:spcBef>
                </a:pPr>
                <a:r>
                  <a:rPr lang="en-US" sz="4400" u="none" spc="-90" dirty="0" err="1">
                    <a:solidFill>
                      <a:srgbClr val="FFFFFF"/>
                    </a:solidFill>
                    <a:latin typeface="HK Grotesk Bold"/>
                  </a:rPr>
                  <a:t>Topologia</a:t>
                </a:r>
                <a:r>
                  <a:rPr lang="en-US" sz="4400" u="none" spc="-90" dirty="0">
                    <a:solidFill>
                      <a:srgbClr val="FFFFFF"/>
                    </a:solidFill>
                    <a:latin typeface="HK Grotesk Bold"/>
                  </a:rPr>
                  <a:t> </a:t>
                </a:r>
                <a:r>
                  <a:rPr lang="en-US" sz="4400" u="none" spc="-90" dirty="0" err="1">
                    <a:solidFill>
                      <a:srgbClr val="FFFFFF"/>
                    </a:solidFill>
                    <a:latin typeface="HK Grotesk Bold"/>
                  </a:rPr>
                  <a:t>Fisica</a:t>
                </a:r>
                <a:endParaRPr lang="en-US" sz="4000" u="none" spc="-90" dirty="0">
                  <a:solidFill>
                    <a:srgbClr val="FFFFFF"/>
                  </a:solidFill>
                  <a:latin typeface="HK Grotesk Bold"/>
                </a:endParaRPr>
              </a:p>
            </p:txBody>
          </p:sp>
          <p:sp>
            <p:nvSpPr>
              <p:cNvPr id="24" name="TextBox 8">
                <a:extLst>
                  <a:ext uri="{FF2B5EF4-FFF2-40B4-BE49-F238E27FC236}">
                    <a16:creationId xmlns:a16="http://schemas.microsoft.com/office/drawing/2014/main" id="{44BCB538-8218-4585-A3AE-0C8528C6C770}"/>
                  </a:ext>
                </a:extLst>
              </p:cNvPr>
              <p:cNvSpPr txBox="1"/>
              <p:nvPr/>
            </p:nvSpPr>
            <p:spPr>
              <a:xfrm>
                <a:off x="12826255" y="5990182"/>
                <a:ext cx="3807939" cy="3463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4"/>
                  </a:lnSpc>
                  <a:spcBef>
                    <a:spcPct val="0"/>
                  </a:spcBef>
                </a:pPr>
                <a:r>
                  <a:rPr lang="en-US" sz="3200" u="none" dirty="0">
                    <a:solidFill>
                      <a:srgbClr val="FFFFFF"/>
                    </a:solidFill>
                    <a:latin typeface="Open Sans"/>
                  </a:rPr>
                  <a:t>Estrella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6204122" y="8448624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3684326" y="97155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Características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2001071" y="514610"/>
            <a:ext cx="6507805" cy="1163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8000" spc="-273" dirty="0" err="1">
                <a:latin typeface="HK Grotesk Bold"/>
              </a:rPr>
              <a:t>Características</a:t>
            </a:r>
            <a:endParaRPr lang="en-US" sz="8000" spc="-273" dirty="0">
              <a:latin typeface="HK Grotesk Bold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6C6A9A3-7F07-479F-B1A2-586A5DFCE27C}"/>
              </a:ext>
            </a:extLst>
          </p:cNvPr>
          <p:cNvGrpSpPr/>
          <p:nvPr/>
        </p:nvGrpSpPr>
        <p:grpSpPr>
          <a:xfrm>
            <a:off x="1636260" y="2051198"/>
            <a:ext cx="15084499" cy="6178402"/>
            <a:chOff x="1636260" y="2051198"/>
            <a:chExt cx="15084499" cy="6178402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FFBA73F9-4F42-4B32-B0F8-8E09928A0080}"/>
                </a:ext>
              </a:extLst>
            </p:cNvPr>
            <p:cNvGrpSpPr/>
            <p:nvPr/>
          </p:nvGrpSpPr>
          <p:grpSpPr>
            <a:xfrm>
              <a:off x="1636260" y="2051198"/>
              <a:ext cx="15084499" cy="6178402"/>
              <a:chOff x="1636260" y="2051198"/>
              <a:chExt cx="15084499" cy="6178402"/>
            </a:xfrm>
          </p:grpSpPr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1C04C294-C814-467C-A5DF-E37A3FD6DEC8}"/>
                  </a:ext>
                </a:extLst>
              </p:cNvPr>
              <p:cNvGrpSpPr/>
              <p:nvPr/>
            </p:nvGrpSpPr>
            <p:grpSpPr>
              <a:xfrm>
                <a:off x="12132921" y="2057400"/>
                <a:ext cx="4587838" cy="6172200"/>
                <a:chOff x="12132921" y="2057400"/>
                <a:chExt cx="4587838" cy="6172200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12132921" y="2057400"/>
                  <a:ext cx="4572382" cy="61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382" h="6172200">
                      <a:moveTo>
                        <a:pt x="0" y="0"/>
                      </a:moveTo>
                      <a:lnTo>
                        <a:pt x="4572382" y="0"/>
                      </a:lnTo>
                      <a:lnTo>
                        <a:pt x="4572382" y="6172200"/>
                      </a:lnTo>
                      <a:lnTo>
                        <a:pt x="0" y="6172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12382169" y="3658063"/>
                  <a:ext cx="3987792" cy="122392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4694"/>
                    </a:lnSpc>
                    <a:spcBef>
                      <a:spcPct val="0"/>
                    </a:spcBef>
                  </a:pPr>
                  <a:r>
                    <a:rPr lang="en-US" sz="4400" spc="-91" dirty="0">
                      <a:solidFill>
                        <a:srgbClr val="FFFFFF"/>
                      </a:solidFill>
                      <a:latin typeface="HK Grotesk Bold"/>
                    </a:rPr>
                    <a:t>Sistema de </a:t>
                  </a:r>
                  <a:r>
                    <a:rPr lang="en-US" sz="4400" spc="-91" dirty="0" err="1">
                      <a:solidFill>
                        <a:srgbClr val="FFFFFF"/>
                      </a:solidFill>
                      <a:latin typeface="HK Grotesk Bold"/>
                    </a:rPr>
                    <a:t>Comunicación</a:t>
                  </a:r>
                  <a:endParaRPr lang="en-US" sz="4400" spc="-91" dirty="0">
                    <a:solidFill>
                      <a:srgbClr val="FFFFFF"/>
                    </a:solidFill>
                    <a:latin typeface="HK Grotesk Bold"/>
                  </a:endParaRPr>
                </a:p>
              </p:txBody>
            </p:sp>
            <p:sp>
              <p:nvSpPr>
                <p:cNvPr id="10" name="TextBox 10"/>
                <p:cNvSpPr txBox="1"/>
                <p:nvPr/>
              </p:nvSpPr>
              <p:spPr>
                <a:xfrm>
                  <a:off x="12150685" y="5478658"/>
                  <a:ext cx="4570074" cy="102284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2612"/>
                    </a:lnSpc>
                    <a:spcBef>
                      <a:spcPct val="0"/>
                    </a:spcBef>
                  </a:pPr>
                  <a:r>
                    <a:rPr lang="en-US" sz="3200" u="none" dirty="0" err="1">
                      <a:solidFill>
                        <a:srgbClr val="FFFFFF"/>
                      </a:solidFill>
                      <a:latin typeface="Open Sans"/>
                    </a:rPr>
                    <a:t>Cableada</a:t>
                  </a:r>
                  <a:r>
                    <a:rPr lang="en-US" sz="3200" dirty="0">
                      <a:solidFill>
                        <a:srgbClr val="FFFFFF"/>
                      </a:solidFill>
                      <a:latin typeface="Open Sans"/>
                    </a:rPr>
                    <a:t>: digital</a:t>
                  </a:r>
                  <a:br>
                    <a:rPr lang="en-US" sz="3200" dirty="0">
                      <a:latin typeface="Open Sans"/>
                    </a:rPr>
                  </a:br>
                  <a:endParaRPr lang="en-US" sz="3200" dirty="0">
                    <a:solidFill>
                      <a:srgbClr val="FFFFFF"/>
                    </a:solidFill>
                    <a:latin typeface="Open Sans"/>
                  </a:endParaRPr>
                </a:p>
                <a:p>
                  <a:pPr marL="0" lvl="0" indent="0" algn="ctr">
                    <a:lnSpc>
                      <a:spcPts val="2612"/>
                    </a:lnSpc>
                    <a:spcBef>
                      <a:spcPct val="0"/>
                    </a:spcBef>
                  </a:pPr>
                  <a:r>
                    <a:rPr lang="en-US" sz="3200" dirty="0">
                      <a:solidFill>
                        <a:srgbClr val="FFFFFF"/>
                      </a:solidFill>
                      <a:latin typeface="Open Sans"/>
                    </a:rPr>
                    <a:t>Inalambrica: </a:t>
                  </a:r>
                  <a:r>
                    <a:rPr lang="en-US" sz="3200" dirty="0" err="1">
                      <a:solidFill>
                        <a:srgbClr val="FFFFFF"/>
                      </a:solidFill>
                      <a:latin typeface="Open Sans"/>
                    </a:rPr>
                    <a:t>analógica</a:t>
                  </a:r>
                  <a:endParaRPr lang="en-US" sz="3200" u="none" dirty="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</a:endParaRPr>
                </a:p>
              </p:txBody>
            </p:sp>
          </p:grp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8DFBE44C-CAA3-4A04-8382-B5855520BBA1}"/>
                  </a:ext>
                </a:extLst>
              </p:cNvPr>
              <p:cNvGrpSpPr/>
              <p:nvPr/>
            </p:nvGrpSpPr>
            <p:grpSpPr>
              <a:xfrm>
                <a:off x="6836375" y="2057400"/>
                <a:ext cx="4572382" cy="6172200"/>
                <a:chOff x="9982200" y="7810500"/>
                <a:chExt cx="4572382" cy="6172200"/>
              </a:xfrm>
            </p:grpSpPr>
            <p:sp>
              <p:nvSpPr>
                <p:cNvPr id="17" name="Freeform 4">
                  <a:extLst>
                    <a:ext uri="{FF2B5EF4-FFF2-40B4-BE49-F238E27FC236}">
                      <a16:creationId xmlns:a16="http://schemas.microsoft.com/office/drawing/2014/main" id="{C357ED21-198E-4A79-9AFE-A7F3629B5061}"/>
                    </a:ext>
                  </a:extLst>
                </p:cNvPr>
                <p:cNvSpPr/>
                <p:nvPr/>
              </p:nvSpPr>
              <p:spPr>
                <a:xfrm>
                  <a:off x="9982200" y="7810500"/>
                  <a:ext cx="4572382" cy="61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382" h="6172200">
                      <a:moveTo>
                        <a:pt x="0" y="0"/>
                      </a:moveTo>
                      <a:lnTo>
                        <a:pt x="4572382" y="0"/>
                      </a:lnTo>
                      <a:lnTo>
                        <a:pt x="4572382" y="6172200"/>
                      </a:lnTo>
                      <a:lnTo>
                        <a:pt x="0" y="6172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</p:spPr>
            </p:sp>
            <p:sp>
              <p:nvSpPr>
                <p:cNvPr id="18" name="TextBox 7">
                  <a:extLst>
                    <a:ext uri="{FF2B5EF4-FFF2-40B4-BE49-F238E27FC236}">
                      <a16:creationId xmlns:a16="http://schemas.microsoft.com/office/drawing/2014/main" id="{0CF962CD-3C02-4CBD-8F30-4AA46691D66C}"/>
                    </a:ext>
                  </a:extLst>
                </p:cNvPr>
                <p:cNvSpPr txBox="1"/>
                <p:nvPr/>
              </p:nvSpPr>
              <p:spPr>
                <a:xfrm>
                  <a:off x="10364683" y="9350568"/>
                  <a:ext cx="3807939" cy="120148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4645"/>
                    </a:lnSpc>
                    <a:spcBef>
                      <a:spcPct val="0"/>
                    </a:spcBef>
                  </a:pPr>
                  <a:r>
                    <a:rPr lang="en-US" sz="4400" u="none" spc="-90" dirty="0">
                      <a:solidFill>
                        <a:srgbClr val="FFFFFF"/>
                      </a:solidFill>
                      <a:latin typeface="HK Grotesk Bold"/>
                    </a:rPr>
                    <a:t>Modo de red </a:t>
                  </a:r>
                  <a:r>
                    <a:rPr lang="en-US" sz="4400" u="none" spc="-90" dirty="0" err="1">
                      <a:solidFill>
                        <a:srgbClr val="FFFFFF"/>
                      </a:solidFill>
                      <a:latin typeface="HK Grotesk Bold"/>
                    </a:rPr>
                    <a:t>Wifi</a:t>
                  </a:r>
                  <a:endParaRPr lang="en-US" sz="4000" u="none" spc="-90" dirty="0">
                    <a:solidFill>
                      <a:srgbClr val="FFFFFF"/>
                    </a:solidFill>
                    <a:latin typeface="HK Grotesk Bold"/>
                  </a:endParaRPr>
                </a:p>
              </p:txBody>
            </p:sp>
            <p:sp>
              <p:nvSpPr>
                <p:cNvPr id="21" name="TextBox 8">
                  <a:extLst>
                    <a:ext uri="{FF2B5EF4-FFF2-40B4-BE49-F238E27FC236}">
                      <a16:creationId xmlns:a16="http://schemas.microsoft.com/office/drawing/2014/main" id="{C9DB298A-F9A7-4D7A-9DD3-019C070E7610}"/>
                    </a:ext>
                  </a:extLst>
                </p:cNvPr>
                <p:cNvSpPr txBox="1"/>
                <p:nvPr/>
              </p:nvSpPr>
              <p:spPr>
                <a:xfrm>
                  <a:off x="10387720" y="11526537"/>
                  <a:ext cx="3807939" cy="34637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494"/>
                    </a:lnSpc>
                    <a:spcBef>
                      <a:spcPct val="0"/>
                    </a:spcBef>
                  </a:pPr>
                  <a:r>
                    <a:rPr lang="en-US" sz="3200" u="none" dirty="0" err="1">
                      <a:solidFill>
                        <a:srgbClr val="FFFFFF"/>
                      </a:solidFill>
                      <a:latin typeface="Open Sans"/>
                    </a:rPr>
                    <a:t>Infraestructura</a:t>
                  </a:r>
                  <a:endParaRPr lang="en-US" sz="3200" b="1" u="none" dirty="0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</a:endParaRPr>
                </a:p>
              </p:txBody>
            </p:sp>
          </p:grpSp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84E837A5-3857-4F52-98B8-C1E710B81834}"/>
                  </a:ext>
                </a:extLst>
              </p:cNvPr>
              <p:cNvGrpSpPr/>
              <p:nvPr/>
            </p:nvGrpSpPr>
            <p:grpSpPr>
              <a:xfrm>
                <a:off x="1636260" y="2051198"/>
                <a:ext cx="4572382" cy="6172200"/>
                <a:chOff x="12268200" y="2076007"/>
                <a:chExt cx="4572382" cy="6172200"/>
              </a:xfrm>
            </p:grpSpPr>
            <p:sp>
              <p:nvSpPr>
                <p:cNvPr id="23" name="Freeform 2">
                  <a:extLst>
                    <a:ext uri="{FF2B5EF4-FFF2-40B4-BE49-F238E27FC236}">
                      <a16:creationId xmlns:a16="http://schemas.microsoft.com/office/drawing/2014/main" id="{45FDD73B-CBC0-4E1F-BA9C-7DA9B2BEB8B0}"/>
                    </a:ext>
                  </a:extLst>
                </p:cNvPr>
                <p:cNvSpPr/>
                <p:nvPr/>
              </p:nvSpPr>
              <p:spPr>
                <a:xfrm>
                  <a:off x="12268200" y="2076007"/>
                  <a:ext cx="4572382" cy="617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382" h="6172200">
                      <a:moveTo>
                        <a:pt x="0" y="0"/>
                      </a:moveTo>
                      <a:lnTo>
                        <a:pt x="4572383" y="0"/>
                      </a:lnTo>
                      <a:lnTo>
                        <a:pt x="4572383" y="6172200"/>
                      </a:lnTo>
                      <a:lnTo>
                        <a:pt x="0" y="6172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s-AR" dirty="0"/>
                </a:p>
              </p:txBody>
            </p:sp>
            <p:sp>
              <p:nvSpPr>
                <p:cNvPr id="24" name="TextBox 5">
                  <a:extLst>
                    <a:ext uri="{FF2B5EF4-FFF2-40B4-BE49-F238E27FC236}">
                      <a16:creationId xmlns:a16="http://schemas.microsoft.com/office/drawing/2014/main" id="{D69955AB-F463-4198-BEE1-4EC4EA916238}"/>
                    </a:ext>
                  </a:extLst>
                </p:cNvPr>
                <p:cNvSpPr txBox="1"/>
                <p:nvPr/>
              </p:nvSpPr>
              <p:spPr>
                <a:xfrm>
                  <a:off x="12605385" y="3667950"/>
                  <a:ext cx="3870530" cy="122392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4706"/>
                    </a:lnSpc>
                    <a:spcBef>
                      <a:spcPct val="0"/>
                    </a:spcBef>
                  </a:pPr>
                  <a:r>
                    <a:rPr lang="en-US" sz="4400" u="none" spc="-91" dirty="0" err="1">
                      <a:solidFill>
                        <a:srgbClr val="FFFFFF"/>
                      </a:solidFill>
                      <a:latin typeface="HK Grotesk Bold"/>
                    </a:rPr>
                    <a:t>Topologia</a:t>
                  </a:r>
                  <a:r>
                    <a:rPr lang="en-US" sz="4400" u="none" spc="-91" dirty="0">
                      <a:solidFill>
                        <a:srgbClr val="FFFFFF"/>
                      </a:solidFill>
                      <a:latin typeface="HK Grotesk Bold"/>
                    </a:rPr>
                    <a:t> Logica</a:t>
                  </a:r>
                </a:p>
              </p:txBody>
            </p:sp>
            <p:sp>
              <p:nvSpPr>
                <p:cNvPr id="25" name="TextBox 6">
                  <a:extLst>
                    <a:ext uri="{FF2B5EF4-FFF2-40B4-BE49-F238E27FC236}">
                      <a16:creationId xmlns:a16="http://schemas.microsoft.com/office/drawing/2014/main" id="{A8362152-72A7-456F-8EDA-B7CD23322E4E}"/>
                    </a:ext>
                  </a:extLst>
                </p:cNvPr>
                <p:cNvSpPr txBox="1"/>
                <p:nvPr/>
              </p:nvSpPr>
              <p:spPr>
                <a:xfrm>
                  <a:off x="12381001" y="5798246"/>
                  <a:ext cx="3870530" cy="34637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0" lvl="0" indent="0" algn="ctr">
                    <a:lnSpc>
                      <a:spcPts val="2535"/>
                    </a:lnSpc>
                    <a:spcBef>
                      <a:spcPct val="0"/>
                    </a:spcBef>
                  </a:pPr>
                  <a:r>
                    <a:rPr lang="en-US" sz="3200" u="none" dirty="0">
                      <a:solidFill>
                        <a:srgbClr val="FFFFFF"/>
                      </a:solidFill>
                      <a:latin typeface="Open Sans"/>
                    </a:rPr>
                    <a:t>Bus</a:t>
                  </a:r>
                </a:p>
              </p:txBody>
            </p:sp>
          </p:grpSp>
        </p:grp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EE2CE2C5-82BD-4F48-826B-5262F4D04D22}"/>
                </a:ext>
              </a:extLst>
            </p:cNvPr>
            <p:cNvSpPr txBox="1"/>
            <p:nvPr/>
          </p:nvSpPr>
          <p:spPr>
            <a:xfrm>
              <a:off x="1772815" y="6515064"/>
              <a:ext cx="3870530" cy="987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35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FFFF"/>
                  </a:solidFill>
                  <a:latin typeface="Open Sans"/>
                </a:rPr>
                <a:t>CSMA </a:t>
              </a:r>
              <a:r>
                <a:rPr lang="en-US" sz="2400" u="none" dirty="0">
                  <a:solidFill>
                    <a:srgbClr val="FFFFFF"/>
                  </a:solidFill>
                  <a:latin typeface="Open Sans"/>
                </a:rPr>
                <a:t>/ CD</a:t>
              </a:r>
            </a:p>
            <a:p>
              <a:pPr marL="0" lvl="0" indent="0" algn="ctr">
                <a:lnSpc>
                  <a:spcPts val="2535"/>
                </a:lnSpc>
                <a:spcBef>
                  <a:spcPct val="0"/>
                </a:spcBef>
              </a:pPr>
              <a:endParaRPr lang="en-US" sz="2400" u="none" dirty="0">
                <a:solidFill>
                  <a:srgbClr val="FFFFFF"/>
                </a:solidFill>
                <a:latin typeface="Open Sans"/>
              </a:endParaRPr>
            </a:p>
            <a:p>
              <a:pPr marL="0" lvl="0" indent="0" algn="ctr">
                <a:lnSpc>
                  <a:spcPts val="2535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FFFF"/>
                  </a:solidFill>
                  <a:latin typeface="Open Sans"/>
                </a:rPr>
                <a:t>CSMA / CA</a:t>
              </a:r>
              <a:endParaRPr lang="en-US" sz="2400" u="none" dirty="0">
                <a:solidFill>
                  <a:srgbClr val="FFFFFF"/>
                </a:solidFill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17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6204122" y="8448624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3684326" y="97155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Packet Tracer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1426234" y="269575"/>
            <a:ext cx="13543729" cy="1163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8000" spc="-273" dirty="0" err="1">
                <a:latin typeface="HK Grotesk Bold"/>
              </a:rPr>
              <a:t>Modelo</a:t>
            </a:r>
            <a:r>
              <a:rPr lang="en-US" sz="8000" spc="-273" dirty="0">
                <a:latin typeface="HK Grotesk Bold"/>
              </a:rPr>
              <a:t> Packet Tracer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F00CDE-9C9E-4633-AA16-E0BCEC52B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14099"/>
            <a:ext cx="18123865" cy="65298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8481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3"/>
          <p:cNvGrpSpPr/>
          <p:nvPr/>
        </p:nvGrpSpPr>
        <p:grpSpPr>
          <a:xfrm>
            <a:off x="3771182" y="1631064"/>
            <a:ext cx="8344618" cy="7456428"/>
            <a:chOff x="0" y="0"/>
            <a:chExt cx="3763575" cy="734827"/>
          </a:xfr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9" name="Freeform 4"/>
            <p:cNvSpPr/>
            <p:nvPr/>
          </p:nvSpPr>
          <p:spPr>
            <a:xfrm>
              <a:off x="0" y="0"/>
              <a:ext cx="3763575" cy="734827"/>
            </a:xfrm>
            <a:custGeom>
              <a:avLst/>
              <a:gdLst/>
              <a:ahLst/>
              <a:cxnLst/>
              <a:rect l="l" t="t" r="r" b="b"/>
              <a:pathLst>
                <a:path w="3763575" h="734827">
                  <a:moveTo>
                    <a:pt x="28232" y="0"/>
                  </a:moveTo>
                  <a:lnTo>
                    <a:pt x="3735343" y="0"/>
                  </a:lnTo>
                  <a:cubicBezTo>
                    <a:pt x="3750935" y="0"/>
                    <a:pt x="3763575" y="12640"/>
                    <a:pt x="3763575" y="28232"/>
                  </a:cubicBezTo>
                  <a:lnTo>
                    <a:pt x="3763575" y="706595"/>
                  </a:lnTo>
                  <a:cubicBezTo>
                    <a:pt x="3763575" y="714083"/>
                    <a:pt x="3760600" y="721264"/>
                    <a:pt x="3755306" y="726558"/>
                  </a:cubicBezTo>
                  <a:cubicBezTo>
                    <a:pt x="3750011" y="731853"/>
                    <a:pt x="3742830" y="734827"/>
                    <a:pt x="3735343" y="734827"/>
                  </a:cubicBezTo>
                  <a:lnTo>
                    <a:pt x="28232" y="734827"/>
                  </a:lnTo>
                  <a:cubicBezTo>
                    <a:pt x="20744" y="734827"/>
                    <a:pt x="13563" y="731853"/>
                    <a:pt x="8269" y="726558"/>
                  </a:cubicBezTo>
                  <a:cubicBezTo>
                    <a:pt x="2974" y="721264"/>
                    <a:pt x="0" y="714083"/>
                    <a:pt x="0" y="706595"/>
                  </a:cubicBezTo>
                  <a:lnTo>
                    <a:pt x="0" y="28232"/>
                  </a:lnTo>
                  <a:cubicBezTo>
                    <a:pt x="0" y="20744"/>
                    <a:pt x="2974" y="13563"/>
                    <a:pt x="8269" y="8269"/>
                  </a:cubicBezTo>
                  <a:cubicBezTo>
                    <a:pt x="13563" y="2974"/>
                    <a:pt x="20744" y="0"/>
                    <a:pt x="28232" y="0"/>
                  </a:cubicBezTo>
                  <a:close/>
                </a:path>
              </a:pathLst>
            </a:custGeom>
            <a:grp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sp>
        <p:sp>
          <p:nvSpPr>
            <p:cNvPr id="10" name="TextBox 5"/>
            <p:cNvSpPr txBox="1"/>
            <p:nvPr/>
          </p:nvSpPr>
          <p:spPr>
            <a:xfrm>
              <a:off x="0" y="19050"/>
              <a:ext cx="3763575" cy="7157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204122" y="8448624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3684326" y="97155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Dispositivos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Interconexón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3459990" y="6661748"/>
            <a:ext cx="6956023" cy="1109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6600" b="1" spc="-273" dirty="0">
                <a:latin typeface="HK Grotesk Bold"/>
              </a:rPr>
              <a:t>Bridge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609600" y="392189"/>
            <a:ext cx="1333164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8000" spc="-273" dirty="0" err="1">
                <a:latin typeface="HK Grotesk Bold"/>
              </a:rPr>
              <a:t>Dispositivos</a:t>
            </a:r>
            <a:r>
              <a:rPr lang="en-US" sz="8000" spc="-273" dirty="0">
                <a:latin typeface="HK Grotesk Bold"/>
              </a:rPr>
              <a:t> de </a:t>
            </a:r>
            <a:r>
              <a:rPr lang="en-US" sz="8000" spc="-273" dirty="0" err="1">
                <a:latin typeface="HK Grotesk Bold"/>
              </a:rPr>
              <a:t>Interconexión</a:t>
            </a:r>
            <a:endParaRPr lang="en-US" sz="8000" spc="-273" dirty="0">
              <a:latin typeface="HK Grotesk 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" b="15789"/>
          <a:stretch/>
        </p:blipFill>
        <p:spPr>
          <a:xfrm>
            <a:off x="8913963" y="1631064"/>
            <a:ext cx="7786954" cy="74564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18" y="3370738"/>
            <a:ext cx="3787030" cy="3830162"/>
          </a:xfrm>
          <a:prstGeom prst="rect">
            <a:avLst/>
          </a:prstGeom>
        </p:spPr>
      </p:pic>
      <p:sp>
        <p:nvSpPr>
          <p:cNvPr id="20" name="Freeform 2"/>
          <p:cNvSpPr/>
          <p:nvPr/>
        </p:nvSpPr>
        <p:spPr>
          <a:xfrm>
            <a:off x="433654" y="3996170"/>
            <a:ext cx="2703251" cy="251460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9CC90F-0DB0-8374-15EF-4F5E9B81E787}"/>
              </a:ext>
            </a:extLst>
          </p:cNvPr>
          <p:cNvSpPr txBox="1"/>
          <p:nvPr/>
        </p:nvSpPr>
        <p:spPr>
          <a:xfrm rot="-10800000" flipV="1">
            <a:off x="5184475" y="3146485"/>
            <a:ext cx="39077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HK Grotesk Bold"/>
                <a:cs typeface="Segoe UI"/>
              </a:rPr>
              <a:t>Router </a:t>
            </a:r>
            <a:r>
              <a:rPr lang="en-US" sz="3200" dirty="0" err="1">
                <a:latin typeface="HK Grotesk Bold"/>
                <a:cs typeface="Segoe UI"/>
              </a:rPr>
              <a:t>Wifi</a:t>
            </a:r>
            <a:r>
              <a:rPr lang="en-US" sz="3200" dirty="0">
                <a:latin typeface="HK Grotesk Bold"/>
                <a:cs typeface="Segoe UI"/>
              </a:rPr>
              <a:t> Tenda</a:t>
            </a:r>
            <a:endParaRPr lang="es-ES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1A7D3481-F9F3-CE80-212C-3F9C31053107}"/>
              </a:ext>
            </a:extLst>
          </p:cNvPr>
          <p:cNvSpPr txBox="1"/>
          <p:nvPr/>
        </p:nvSpPr>
        <p:spPr>
          <a:xfrm>
            <a:off x="3524689" y="2003485"/>
            <a:ext cx="7236381" cy="1146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6600" spc="-273" dirty="0">
                <a:latin typeface="HK Grotesk Bold"/>
              </a:rPr>
              <a:t>Router  Principal </a:t>
            </a:r>
            <a:r>
              <a:rPr lang="en-US" sz="8000" spc="-273" dirty="0">
                <a:latin typeface="HK Grotesk Bold"/>
              </a:rPr>
              <a:t>  </a:t>
            </a:r>
            <a:endParaRPr lang="en-US" dirty="0">
              <a:latin typeface="Trebuchet MS" panose="020B0603020202020204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3EF96D-006F-80AA-2D6C-25BE27305F5A}"/>
              </a:ext>
            </a:extLst>
          </p:cNvPr>
          <p:cNvSpPr txBox="1"/>
          <p:nvPr/>
        </p:nvSpPr>
        <p:spPr>
          <a:xfrm rot="-10800000" flipV="1">
            <a:off x="4214003" y="7804749"/>
            <a:ext cx="5180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latin typeface="HK Grotesk Bold"/>
                <a:cs typeface="Segoe UI"/>
              </a:rPr>
              <a:t>Router </a:t>
            </a:r>
            <a:r>
              <a:rPr lang="en-US" sz="3200" dirty="0" err="1">
                <a:latin typeface="HK Grotesk Bold"/>
                <a:cs typeface="Segoe UI"/>
              </a:rPr>
              <a:t>Wifi</a:t>
            </a:r>
            <a:r>
              <a:rPr lang="en-US" sz="3200" dirty="0">
                <a:latin typeface="HK Grotesk Bold"/>
                <a:cs typeface="Segoe UI"/>
              </a:rPr>
              <a:t> Huawei Arnet</a:t>
            </a:r>
          </a:p>
        </p:txBody>
      </p:sp>
    </p:spTree>
    <p:extLst>
      <p:ext uri="{BB962C8B-B14F-4D97-AF65-F5344CB8AC3E}">
        <p14:creationId xmlns:p14="http://schemas.microsoft.com/office/powerpoint/2010/main" val="72074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"/>
          <p:cNvSpPr txBox="1"/>
          <p:nvPr/>
        </p:nvSpPr>
        <p:spPr>
          <a:xfrm>
            <a:off x="5410200" y="1668863"/>
            <a:ext cx="6220874" cy="70960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16204122" y="8448624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995129" y="9719354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3684326" y="97155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Dispositivos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Interconexión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-15815" y="111830"/>
            <a:ext cx="1333164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8000" spc="-273" dirty="0" err="1">
                <a:latin typeface="HK Grotesk Bold"/>
              </a:rPr>
              <a:t>Dispositivos</a:t>
            </a:r>
            <a:r>
              <a:rPr lang="en-US" sz="8000" spc="-273" dirty="0">
                <a:latin typeface="HK Grotesk Bold"/>
              </a:rPr>
              <a:t> de </a:t>
            </a:r>
            <a:r>
              <a:rPr lang="en-US" sz="8000" spc="-273" dirty="0" err="1">
                <a:latin typeface="HK Grotesk Bold"/>
              </a:rPr>
              <a:t>Interconexión</a:t>
            </a:r>
            <a:endParaRPr lang="en-US" sz="8000" spc="-273" dirty="0">
              <a:latin typeface="HK Grotesk Bold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53" y="3306040"/>
            <a:ext cx="3894860" cy="3894860"/>
          </a:xfrm>
          <a:prstGeom prst="rect">
            <a:avLst/>
          </a:prstGeom>
        </p:spPr>
      </p:pic>
      <p:sp>
        <p:nvSpPr>
          <p:cNvPr id="20" name="Freeform 2"/>
          <p:cNvSpPr/>
          <p:nvPr/>
        </p:nvSpPr>
        <p:spPr>
          <a:xfrm>
            <a:off x="498351" y="3953038"/>
            <a:ext cx="2703251" cy="251460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217B0DDE-E207-28E1-CF75-79B793A9AA60}"/>
              </a:ext>
            </a:extLst>
          </p:cNvPr>
          <p:cNvSpPr txBox="1"/>
          <p:nvPr/>
        </p:nvSpPr>
        <p:spPr>
          <a:xfrm>
            <a:off x="480203" y="876300"/>
            <a:ext cx="11843584" cy="106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72"/>
              </a:lnSpc>
            </a:pPr>
            <a:r>
              <a:rPr lang="en-US" sz="5400" spc="-273" dirty="0">
                <a:latin typeface="HK Grotesk Bold"/>
              </a:rPr>
              <a:t>Router Principal - Router </a:t>
            </a:r>
            <a:r>
              <a:rPr lang="en-US" sz="5400" spc="-273" dirty="0" err="1">
                <a:latin typeface="HK Grotesk Bold"/>
              </a:rPr>
              <a:t>Wifi</a:t>
            </a:r>
            <a:r>
              <a:rPr lang="en-US" sz="5400" spc="-273" dirty="0">
                <a:latin typeface="HK Grotesk Bold"/>
              </a:rPr>
              <a:t> Tenda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D7BE4E9-97C1-B318-A804-FE25EED4D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220" y="2146319"/>
            <a:ext cx="6438360" cy="46863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n 7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E7257BD1-430F-564C-2299-8AE95D3A4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087" y="2417787"/>
            <a:ext cx="6713867" cy="47346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E2C326-9859-4823-8E7A-3BEFD069A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57" y="2723647"/>
            <a:ext cx="6427330" cy="49421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E4931E7E-0345-505C-25A5-FC2210A155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7280" y="2993775"/>
            <a:ext cx="6823495" cy="47876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965CF33-EC4F-5958-1226-CA672B9E4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211" y="3535237"/>
            <a:ext cx="6658614" cy="45674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CFCB1A4-64A5-9961-57D7-515372259A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0923" y="3967030"/>
            <a:ext cx="6702261" cy="45894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5849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B2A6A8E-1FE8-A355-592E-650447C2C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306040"/>
            <a:ext cx="3894860" cy="3894860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7232822" y="9281358"/>
            <a:ext cx="1055178" cy="105821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995129" y="9810463"/>
            <a:ext cx="2927322" cy="28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Comunicación</a:t>
            </a:r>
            <a:r>
              <a:rPr lang="en-US" sz="2018" dirty="0">
                <a:solidFill>
                  <a:srgbClr val="2600B1"/>
                </a:solidFill>
                <a:latin typeface="HK Grotesk Bold"/>
              </a:rPr>
              <a:t> y </a:t>
            </a:r>
            <a:r>
              <a:rPr lang="en-US" sz="2018" dirty="0" err="1">
                <a:solidFill>
                  <a:srgbClr val="2600B1"/>
                </a:solidFill>
                <a:latin typeface="HK Grotesk Bold"/>
              </a:rPr>
              <a:t>Redes</a:t>
            </a:r>
            <a:endParaRPr lang="en-US" sz="2018" dirty="0">
              <a:solidFill>
                <a:srgbClr val="2600B1"/>
              </a:solidFill>
              <a:latin typeface="HK Grotesk Bold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3684326" y="9791700"/>
            <a:ext cx="5438240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 2023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Dispositivos</a:t>
            </a:r>
            <a:r>
              <a:rPr lang="en-US" sz="2018" dirty="0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de </a:t>
            </a:r>
            <a:r>
              <a:rPr lang="en-US" sz="2018" dirty="0" err="1">
                <a:solidFill>
                  <a:srgbClr val="2600B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Interconexión</a:t>
            </a:r>
            <a:endParaRPr lang="en-US" sz="2018" dirty="0">
              <a:solidFill>
                <a:srgbClr val="2600B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-546" t="2841" r="1887" b="9790"/>
          <a:stretch/>
        </p:blipFill>
        <p:spPr>
          <a:xfrm>
            <a:off x="3505199" y="1685679"/>
            <a:ext cx="12332543" cy="70788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Freeform 2">
            <a:extLst>
              <a:ext uri="{FF2B5EF4-FFF2-40B4-BE49-F238E27FC236}">
                <a16:creationId xmlns:a16="http://schemas.microsoft.com/office/drawing/2014/main" id="{511E6351-853D-776E-7A5F-ED766E3562D5}"/>
              </a:ext>
            </a:extLst>
          </p:cNvPr>
          <p:cNvSpPr/>
          <p:nvPr/>
        </p:nvSpPr>
        <p:spPr>
          <a:xfrm>
            <a:off x="268549" y="3953038"/>
            <a:ext cx="2703251" cy="2514600"/>
          </a:xfrm>
          <a:custGeom>
            <a:avLst/>
            <a:gdLst/>
            <a:ahLst/>
            <a:cxnLst/>
            <a:rect l="l" t="t" r="r" b="b"/>
            <a:pathLst>
              <a:path w="1055178" h="1058210">
                <a:moveTo>
                  <a:pt x="0" y="0"/>
                </a:moveTo>
                <a:lnTo>
                  <a:pt x="1055178" y="0"/>
                </a:lnTo>
                <a:lnTo>
                  <a:pt x="1055178" y="1058210"/>
                </a:lnTo>
                <a:lnTo>
                  <a:pt x="0" y="10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DBBEE003-D639-4C87-A11D-E8491780EE06}"/>
              </a:ext>
            </a:extLst>
          </p:cNvPr>
          <p:cNvSpPr txBox="1"/>
          <p:nvPr/>
        </p:nvSpPr>
        <p:spPr>
          <a:xfrm>
            <a:off x="152400" y="710381"/>
            <a:ext cx="11843584" cy="106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72"/>
              </a:lnSpc>
            </a:pPr>
            <a:r>
              <a:rPr lang="en-US" sz="5400" spc="-273" dirty="0">
                <a:latin typeface="HK Grotesk Bold"/>
              </a:rPr>
              <a:t>Bridge- Router Huawei </a:t>
            </a:r>
            <a:r>
              <a:rPr lang="en-US" sz="5400" spc="-273" dirty="0" err="1">
                <a:latin typeface="HK Grotesk Bold"/>
              </a:rPr>
              <a:t>Arnet</a:t>
            </a:r>
            <a:endParaRPr lang="en-US" sz="5400" spc="-273" dirty="0">
              <a:latin typeface="HK Grotesk Bold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7F4D4839-8058-4BFC-9790-3B8A3EB7320E}"/>
              </a:ext>
            </a:extLst>
          </p:cNvPr>
          <p:cNvSpPr txBox="1"/>
          <p:nvPr/>
        </p:nvSpPr>
        <p:spPr>
          <a:xfrm>
            <a:off x="-457200" y="-22881"/>
            <a:ext cx="1333164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72"/>
              </a:lnSpc>
            </a:pPr>
            <a:r>
              <a:rPr lang="en-US" sz="8000" spc="-273" dirty="0" err="1">
                <a:latin typeface="HK Grotesk Bold"/>
              </a:rPr>
              <a:t>Dispositivos</a:t>
            </a:r>
            <a:r>
              <a:rPr lang="en-US" sz="8000" spc="-273" dirty="0">
                <a:latin typeface="HK Grotesk Bold"/>
              </a:rPr>
              <a:t> de </a:t>
            </a:r>
            <a:r>
              <a:rPr lang="en-US" sz="8000" spc="-273" dirty="0" err="1">
                <a:latin typeface="HK Grotesk Bold"/>
              </a:rPr>
              <a:t>Interconexión</a:t>
            </a:r>
            <a:endParaRPr lang="en-US" sz="8000" spc="-273" dirty="0">
              <a:latin typeface="HK Grotesk Bold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30A0857-F903-4671-8B77-7F6770EE70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85" r="3590" b="8943"/>
          <a:stretch/>
        </p:blipFill>
        <p:spPr>
          <a:xfrm>
            <a:off x="4163409" y="1983758"/>
            <a:ext cx="13480107" cy="73351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491FE75-4EA0-4E21-A17F-A49C0E2C9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149" y="2881249"/>
            <a:ext cx="13218851" cy="63634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411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1741</TotalTime>
  <Words>528</Words>
  <Application>Microsoft Office PowerPoint</Application>
  <PresentationFormat>Personalizado</PresentationFormat>
  <Paragraphs>160</Paragraphs>
  <Slides>22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Wingdings 3</vt:lpstr>
      <vt:lpstr>HK Grotesk Bold</vt:lpstr>
      <vt:lpstr>Open Sans</vt:lpstr>
      <vt:lpstr>Trebuchet MS</vt:lpstr>
      <vt:lpstr>Open Sans Bold</vt:lpstr>
      <vt:lpstr>Calibri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de Infraestructura Peer TO Peer - caso practico</dc:title>
  <dc:creator>PC146</dc:creator>
  <cp:lastModifiedBy>Cristian Manuel Aparicio</cp:lastModifiedBy>
  <cp:revision>261</cp:revision>
  <dcterms:created xsi:type="dcterms:W3CDTF">2006-08-16T00:00:00Z</dcterms:created>
  <dcterms:modified xsi:type="dcterms:W3CDTF">2023-11-21T00:01:08Z</dcterms:modified>
  <dc:identifier>DAF0VURZ_i4</dc:identifier>
</cp:coreProperties>
</file>